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0"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4720"/>
  </p:normalViewPr>
  <p:slideViewPr>
    <p:cSldViewPr snapToGrid="0">
      <p:cViewPr varScale="1">
        <p:scale>
          <a:sx n="204" d="100"/>
          <a:sy n="204" d="100"/>
        </p:scale>
        <p:origin x="232"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ru-RU"/>
              <a:t>Образец заголовка</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ru-RU"/>
              <a:t>Образец заголовка</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5/12/25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5/12/25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5/12/25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AA33FD-340E-5516-3E42-28619F8859A1}"/>
              </a:ext>
            </a:extLst>
          </p:cNvPr>
          <p:cNvSpPr>
            <a:spLocks noGrp="1"/>
          </p:cNvSpPr>
          <p:nvPr>
            <p:ph type="ctrTitle"/>
          </p:nvPr>
        </p:nvSpPr>
        <p:spPr/>
        <p:txBody>
          <a:bodyPr/>
          <a:lstStyle/>
          <a:p>
            <a:r>
              <a:rPr lang="ru-RU" sz="3200" dirty="0">
                <a:effectLst/>
                <a:latin typeface="Arial" panose="020B0604020202020204" pitchFamily="34" charset="0"/>
                <a:ea typeface="Arial" panose="020B0604020202020204" pitchFamily="34" charset="0"/>
              </a:rPr>
              <a:t>Проект Яндекс лицей</a:t>
            </a:r>
            <a:br>
              <a:rPr lang="ru-RU" sz="1800" dirty="0">
                <a:effectLst/>
                <a:latin typeface="Arial" panose="020B0604020202020204" pitchFamily="34" charset="0"/>
                <a:ea typeface="Arial" panose="020B0604020202020204" pitchFamily="34" charset="0"/>
              </a:rPr>
            </a:br>
            <a:endParaRPr lang="ru-RU" dirty="0"/>
          </a:p>
        </p:txBody>
      </p:sp>
      <p:sp>
        <p:nvSpPr>
          <p:cNvPr id="3" name="Подзаголовок 2">
            <a:extLst>
              <a:ext uri="{FF2B5EF4-FFF2-40B4-BE49-F238E27FC236}">
                <a16:creationId xmlns:a16="http://schemas.microsoft.com/office/drawing/2014/main" id="{70AB3A85-3FA7-9997-952A-490335BBFAC0}"/>
              </a:ext>
            </a:extLst>
          </p:cNvPr>
          <p:cNvSpPr>
            <a:spLocks noGrp="1"/>
          </p:cNvSpPr>
          <p:nvPr>
            <p:ph type="subTitle" idx="1"/>
          </p:nvPr>
        </p:nvSpPr>
        <p:spPr>
          <a:xfrm>
            <a:off x="9079966" y="4082143"/>
            <a:ext cx="3112034" cy="2775857"/>
          </a:xfrm>
        </p:spPr>
        <p:txBody>
          <a:bodyPr>
            <a:normAutofit fontScale="32500" lnSpcReduction="20000"/>
          </a:bodyPr>
          <a:lstStyle/>
          <a:p>
            <a:pPr algn="r">
              <a:lnSpc>
                <a:spcPct val="115000"/>
              </a:lnSpc>
              <a:spcBef>
                <a:spcPts val="1200"/>
              </a:spcBef>
              <a:spcAft>
                <a:spcPts val="1200"/>
              </a:spcAft>
            </a:pPr>
            <a:r>
              <a:rPr lang="ru-RU" sz="4000" dirty="0">
                <a:effectLst/>
                <a:latin typeface="Arial" panose="020B0604020202020204" pitchFamily="34" charset="0"/>
                <a:ea typeface="Arial" panose="020B0604020202020204" pitchFamily="34" charset="0"/>
              </a:rPr>
              <a:t>Автор: Коротков Илья</a:t>
            </a:r>
          </a:p>
          <a:p>
            <a:pPr algn="r">
              <a:lnSpc>
                <a:spcPct val="115000"/>
              </a:lnSpc>
              <a:spcBef>
                <a:spcPts val="1200"/>
              </a:spcBef>
              <a:spcAft>
                <a:spcPts val="1200"/>
              </a:spcAft>
            </a:pPr>
            <a:r>
              <a:rPr lang="ru-RU" sz="4000" dirty="0">
                <a:effectLst/>
                <a:latin typeface="Arial" panose="020B0604020202020204" pitchFamily="34" charset="0"/>
                <a:ea typeface="Arial" panose="020B0604020202020204" pitchFamily="34" charset="0"/>
              </a:rPr>
              <a:t>Преподаватель: Шайдуров Игорь Александрович</a:t>
            </a:r>
          </a:p>
          <a:p>
            <a:pPr algn="r">
              <a:lnSpc>
                <a:spcPct val="115000"/>
              </a:lnSpc>
              <a:spcBef>
                <a:spcPts val="1200"/>
              </a:spcBef>
              <a:spcAft>
                <a:spcPts val="1200"/>
              </a:spcAft>
            </a:pPr>
            <a:r>
              <a:rPr lang="ru-RU" sz="4000" dirty="0">
                <a:effectLst/>
                <a:latin typeface="Arial" panose="020B0604020202020204" pitchFamily="34" charset="0"/>
                <a:ea typeface="Arial" panose="020B0604020202020204" pitchFamily="34" charset="0"/>
              </a:rPr>
              <a:t>Группа: 1Д1</a:t>
            </a:r>
          </a:p>
          <a:p>
            <a:pPr algn="r">
              <a:lnSpc>
                <a:spcPct val="115000"/>
              </a:lnSpc>
              <a:spcBef>
                <a:spcPts val="1200"/>
              </a:spcBef>
              <a:spcAft>
                <a:spcPts val="1200"/>
              </a:spcAft>
            </a:pPr>
            <a:r>
              <a:rPr lang="ru-RU" sz="4000" dirty="0">
                <a:effectLst/>
                <a:latin typeface="Arial" panose="020B0604020202020204" pitchFamily="34" charset="0"/>
                <a:ea typeface="Arial" panose="020B0604020202020204" pitchFamily="34" charset="0"/>
              </a:rPr>
              <a:t>Дата: 04.05.2025</a:t>
            </a:r>
          </a:p>
          <a:p>
            <a:pPr algn="r">
              <a:lnSpc>
                <a:spcPct val="115000"/>
              </a:lnSpc>
              <a:spcBef>
                <a:spcPts val="1200"/>
              </a:spcBef>
              <a:spcAft>
                <a:spcPts val="1200"/>
              </a:spcAft>
            </a:pPr>
            <a:r>
              <a:rPr lang="ru-RU" sz="4000" dirty="0">
                <a:effectLst/>
                <a:latin typeface="Arial" panose="020B0604020202020204" pitchFamily="34" charset="0"/>
                <a:ea typeface="Arial" panose="020B0604020202020204" pitchFamily="34" charset="0"/>
              </a:rPr>
              <a:t>Название: “Школьный дневник”</a:t>
            </a:r>
          </a:p>
          <a:p>
            <a:pPr algn="r"/>
            <a:endParaRPr lang="ru-RU" dirty="0"/>
          </a:p>
        </p:txBody>
      </p:sp>
    </p:spTree>
    <p:extLst>
      <p:ext uri="{BB962C8B-B14F-4D97-AF65-F5344CB8AC3E}">
        <p14:creationId xmlns:p14="http://schemas.microsoft.com/office/powerpoint/2010/main" val="1355868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9F3D6D-58BB-D458-9957-F1B953D58161}"/>
              </a:ext>
            </a:extLst>
          </p:cNvPr>
          <p:cNvSpPr>
            <a:spLocks noGrp="1"/>
          </p:cNvSpPr>
          <p:nvPr>
            <p:ph type="title"/>
          </p:nvPr>
        </p:nvSpPr>
        <p:spPr>
          <a:xfrm>
            <a:off x="0" y="24008"/>
            <a:ext cx="9905998" cy="3404992"/>
          </a:xfrm>
        </p:spPr>
        <p:txBody>
          <a:bodyPr>
            <a:normAutofit/>
          </a:bodyPr>
          <a:lstStyle/>
          <a:p>
            <a:r>
              <a:rPr lang="ru-RU" sz="1800" dirty="0">
                <a:effectLst/>
                <a:latin typeface="Arial" panose="020B0604020202020204" pitchFamily="34" charset="0"/>
                <a:ea typeface="Arial" panose="020B0604020202020204" pitchFamily="34" charset="0"/>
              </a:rPr>
              <a:t>При нажатии на “Ваш класс” в меню или при переходе на /</a:t>
            </a:r>
            <a:r>
              <a:rPr lang="ru-RU" sz="1800" dirty="0" err="1">
                <a:effectLst/>
                <a:latin typeface="Arial" panose="020B0604020202020204" pitchFamily="34" charset="0"/>
                <a:ea typeface="Arial" panose="020B0604020202020204" pitchFamily="34" charset="0"/>
              </a:rPr>
              <a:t>teacher</a:t>
            </a:r>
            <a:r>
              <a:rPr lang="ru-RU" sz="1800" dirty="0">
                <a:effectLst/>
                <a:latin typeface="Arial" panose="020B0604020202020204" pitchFamily="34" charset="0"/>
                <a:ea typeface="Arial" panose="020B0604020202020204" pitchFamily="34" charset="0"/>
              </a:rPr>
              <a:t>/</a:t>
            </a:r>
            <a:r>
              <a:rPr lang="ru-RU" sz="1800" dirty="0" err="1">
                <a:effectLst/>
                <a:latin typeface="Arial" panose="020B0604020202020204" pitchFamily="34" charset="0"/>
                <a:ea typeface="Arial" panose="020B0604020202020204" pitchFamily="34" charset="0"/>
              </a:rPr>
              <a:t>my_class</a:t>
            </a:r>
            <a:r>
              <a:rPr lang="ru-RU" sz="1800" dirty="0">
                <a:effectLst/>
                <a:latin typeface="Arial" panose="020B0604020202020204" pitchFamily="34" charset="0"/>
                <a:ea typeface="Arial" panose="020B0604020202020204" pitchFamily="34" charset="0"/>
              </a:rPr>
              <a:t> вы увидите информацию о вашем классе: Таблицу со всей информацией об учениках и таблицу с расписанием уроков у вашего класса. Выше таблиц находится кнопка “скачать полный отчет по классу в Excel”. после нажатия на нее, </a:t>
            </a:r>
            <a:r>
              <a:rPr lang="ru-RU" sz="1800" dirty="0" err="1">
                <a:effectLst/>
                <a:latin typeface="Arial" panose="020B0604020202020204" pitchFamily="34" charset="0"/>
                <a:ea typeface="Arial" panose="020B0604020202020204" pitchFamily="34" charset="0"/>
              </a:rPr>
              <a:t>скачается</a:t>
            </a:r>
            <a:r>
              <a:rPr lang="ru-RU" sz="1800" dirty="0">
                <a:effectLst/>
                <a:latin typeface="Arial" panose="020B0604020202020204" pitchFamily="34" charset="0"/>
                <a:ea typeface="Arial" panose="020B0604020202020204" pitchFamily="34" charset="0"/>
              </a:rPr>
              <a:t> Excel таблица с </a:t>
            </a:r>
            <a:r>
              <a:rPr lang="ru-RU" sz="1800" dirty="0" err="1">
                <a:effectLst/>
                <a:latin typeface="Arial" panose="020B0604020202020204" pitchFamily="34" charset="0"/>
                <a:ea typeface="Arial" panose="020B0604020202020204" pitchFamily="34" charset="0"/>
              </a:rPr>
              <a:t>четырмя</a:t>
            </a:r>
            <a:r>
              <a:rPr lang="ru-RU" sz="1800" dirty="0">
                <a:effectLst/>
                <a:latin typeface="Arial" panose="020B0604020202020204" pitchFamily="34" charset="0"/>
                <a:ea typeface="Arial" panose="020B0604020202020204" pitchFamily="34" charset="0"/>
              </a:rPr>
              <a:t> листами: “Расписание”, “Оценки”, “Посещаемость”, “Ученики”. На листе ”Расписание” будет расписание вашего класса. На листе “Оценки” Будут оценки ваших учеников, в столбцах оценки по определенным предметам. На листе “Посещаемость” таблица с посещаемостью. На листе “Ученики” информация об учениках.</a:t>
            </a:r>
            <a:r>
              <a:rPr lang="ru-RU" dirty="0">
                <a:effectLst/>
              </a:rPr>
              <a:t> </a:t>
            </a:r>
            <a:endParaRPr lang="ru-RU" dirty="0"/>
          </a:p>
        </p:txBody>
      </p:sp>
      <p:pic>
        <p:nvPicPr>
          <p:cNvPr id="5" name="Рисунок 4" descr="Изображение выглядит как текст, программное обеспечение, число, снимок экрана&#10;&#10;Автоматически созданное описание">
            <a:extLst>
              <a:ext uri="{FF2B5EF4-FFF2-40B4-BE49-F238E27FC236}">
                <a16:creationId xmlns:a16="http://schemas.microsoft.com/office/drawing/2014/main" id="{E4F76E38-C407-4A8C-C8C0-37984F4197B4}"/>
              </a:ext>
            </a:extLst>
          </p:cNvPr>
          <p:cNvPicPr>
            <a:picLocks noChangeAspect="1"/>
          </p:cNvPicPr>
          <p:nvPr/>
        </p:nvPicPr>
        <p:blipFill>
          <a:blip r:embed="rId2"/>
          <a:stretch>
            <a:fillRect/>
          </a:stretch>
        </p:blipFill>
        <p:spPr>
          <a:xfrm>
            <a:off x="6519796" y="2786190"/>
            <a:ext cx="5672203" cy="4071810"/>
          </a:xfrm>
          <a:prstGeom prst="rect">
            <a:avLst/>
          </a:prstGeom>
        </p:spPr>
      </p:pic>
      <p:pic>
        <p:nvPicPr>
          <p:cNvPr id="7" name="Рисунок 6">
            <a:extLst>
              <a:ext uri="{FF2B5EF4-FFF2-40B4-BE49-F238E27FC236}">
                <a16:creationId xmlns:a16="http://schemas.microsoft.com/office/drawing/2014/main" id="{C6B2BBFE-866E-E463-2609-55FD2EE23C8C}"/>
              </a:ext>
            </a:extLst>
          </p:cNvPr>
          <p:cNvPicPr>
            <a:picLocks noChangeAspect="1"/>
          </p:cNvPicPr>
          <p:nvPr/>
        </p:nvPicPr>
        <p:blipFill>
          <a:blip r:embed="rId3"/>
          <a:stretch>
            <a:fillRect/>
          </a:stretch>
        </p:blipFill>
        <p:spPr>
          <a:xfrm>
            <a:off x="0" y="3339479"/>
            <a:ext cx="6463430" cy="179042"/>
          </a:xfrm>
          <a:prstGeom prst="rect">
            <a:avLst/>
          </a:prstGeom>
        </p:spPr>
      </p:pic>
      <p:pic>
        <p:nvPicPr>
          <p:cNvPr id="9" name="Рисунок 8">
            <a:extLst>
              <a:ext uri="{FF2B5EF4-FFF2-40B4-BE49-F238E27FC236}">
                <a16:creationId xmlns:a16="http://schemas.microsoft.com/office/drawing/2014/main" id="{70F07C41-02C0-B1E3-7361-DAB489DD0C7A}"/>
              </a:ext>
            </a:extLst>
          </p:cNvPr>
          <p:cNvPicPr>
            <a:picLocks noChangeAspect="1"/>
          </p:cNvPicPr>
          <p:nvPr/>
        </p:nvPicPr>
        <p:blipFill>
          <a:blip r:embed="rId4"/>
          <a:stretch>
            <a:fillRect/>
          </a:stretch>
        </p:blipFill>
        <p:spPr>
          <a:xfrm>
            <a:off x="53234" y="3865434"/>
            <a:ext cx="5260932" cy="239529"/>
          </a:xfrm>
          <a:prstGeom prst="rect">
            <a:avLst/>
          </a:prstGeom>
        </p:spPr>
      </p:pic>
      <p:pic>
        <p:nvPicPr>
          <p:cNvPr id="11" name="Рисунок 10">
            <a:extLst>
              <a:ext uri="{FF2B5EF4-FFF2-40B4-BE49-F238E27FC236}">
                <a16:creationId xmlns:a16="http://schemas.microsoft.com/office/drawing/2014/main" id="{3BE3165C-82DB-6F88-BFA4-9055976EF037}"/>
              </a:ext>
            </a:extLst>
          </p:cNvPr>
          <p:cNvPicPr>
            <a:picLocks noChangeAspect="1"/>
          </p:cNvPicPr>
          <p:nvPr/>
        </p:nvPicPr>
        <p:blipFill>
          <a:blip r:embed="rId5"/>
          <a:stretch>
            <a:fillRect/>
          </a:stretch>
        </p:blipFill>
        <p:spPr>
          <a:xfrm>
            <a:off x="53234" y="4493849"/>
            <a:ext cx="5978048" cy="252466"/>
          </a:xfrm>
          <a:prstGeom prst="rect">
            <a:avLst/>
          </a:prstGeom>
        </p:spPr>
      </p:pic>
      <p:pic>
        <p:nvPicPr>
          <p:cNvPr id="13" name="Рисунок 12">
            <a:extLst>
              <a:ext uri="{FF2B5EF4-FFF2-40B4-BE49-F238E27FC236}">
                <a16:creationId xmlns:a16="http://schemas.microsoft.com/office/drawing/2014/main" id="{AC51A4BC-9235-9061-3631-45D9A19C92F9}"/>
              </a:ext>
            </a:extLst>
          </p:cNvPr>
          <p:cNvPicPr>
            <a:picLocks noChangeAspect="1"/>
          </p:cNvPicPr>
          <p:nvPr/>
        </p:nvPicPr>
        <p:blipFill>
          <a:blip r:embed="rId6"/>
          <a:stretch>
            <a:fillRect/>
          </a:stretch>
        </p:blipFill>
        <p:spPr>
          <a:xfrm>
            <a:off x="53234" y="5051866"/>
            <a:ext cx="6410196" cy="127064"/>
          </a:xfrm>
          <a:prstGeom prst="rect">
            <a:avLst/>
          </a:prstGeom>
        </p:spPr>
      </p:pic>
    </p:spTree>
    <p:extLst>
      <p:ext uri="{BB962C8B-B14F-4D97-AF65-F5344CB8AC3E}">
        <p14:creationId xmlns:p14="http://schemas.microsoft.com/office/powerpoint/2010/main" val="1938406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661E123-2815-DD7D-56CE-F123B28E0C01}"/>
              </a:ext>
            </a:extLst>
          </p:cNvPr>
          <p:cNvSpPr>
            <a:spLocks noGrp="1"/>
          </p:cNvSpPr>
          <p:nvPr>
            <p:ph type="title"/>
          </p:nvPr>
        </p:nvSpPr>
        <p:spPr>
          <a:xfrm>
            <a:off x="0" y="0"/>
            <a:ext cx="8898198" cy="2057399"/>
          </a:xfrm>
        </p:spPr>
        <p:txBody>
          <a:bodyPr/>
          <a:lstStyle/>
          <a:p>
            <a:r>
              <a:rPr lang="ru-RU" sz="1800" dirty="0">
                <a:effectLst/>
                <a:latin typeface="Arial" panose="020B0604020202020204" pitchFamily="34" charset="0"/>
                <a:ea typeface="Arial" panose="020B0604020202020204" pitchFamily="34" charset="0"/>
              </a:rPr>
              <a:t>При нажатии на “Ваше расписание” Будут таблицы с вашим расписанием по дням недели. Выше таблиц - кнопка “Скачать расписание в формате Excel”. При нажатии на нее скачивается таблица с вашим расписанием.</a:t>
            </a:r>
            <a:r>
              <a:rPr lang="ru-RU" dirty="0">
                <a:effectLst/>
              </a:rPr>
              <a:t> </a:t>
            </a:r>
            <a:endParaRPr lang="ru-RU" dirty="0"/>
          </a:p>
        </p:txBody>
      </p:sp>
      <p:pic>
        <p:nvPicPr>
          <p:cNvPr id="5" name="Рисунок 4" descr="Изображение выглядит как снимок экрана, текст, число, линия&#10;&#10;Автоматически созданное описание">
            <a:extLst>
              <a:ext uri="{FF2B5EF4-FFF2-40B4-BE49-F238E27FC236}">
                <a16:creationId xmlns:a16="http://schemas.microsoft.com/office/drawing/2014/main" id="{CE4B666D-F7EF-00C2-C00F-62D90AE077FD}"/>
              </a:ext>
            </a:extLst>
          </p:cNvPr>
          <p:cNvPicPr>
            <a:picLocks noChangeAspect="1"/>
          </p:cNvPicPr>
          <p:nvPr/>
        </p:nvPicPr>
        <p:blipFill>
          <a:blip r:embed="rId2"/>
          <a:stretch>
            <a:fillRect/>
          </a:stretch>
        </p:blipFill>
        <p:spPr>
          <a:xfrm>
            <a:off x="4419600" y="1249180"/>
            <a:ext cx="7772400" cy="5608820"/>
          </a:xfrm>
          <a:prstGeom prst="rect">
            <a:avLst/>
          </a:prstGeom>
        </p:spPr>
      </p:pic>
      <p:pic>
        <p:nvPicPr>
          <p:cNvPr id="7" name="Рисунок 6" descr="Изображение выглядит как текст, снимок экрана, меню, число&#10;&#10;Автоматически созданное описание">
            <a:extLst>
              <a:ext uri="{FF2B5EF4-FFF2-40B4-BE49-F238E27FC236}">
                <a16:creationId xmlns:a16="http://schemas.microsoft.com/office/drawing/2014/main" id="{A1FDAB43-2361-F8DC-995A-347550D28A2E}"/>
              </a:ext>
            </a:extLst>
          </p:cNvPr>
          <p:cNvPicPr>
            <a:picLocks noChangeAspect="1"/>
          </p:cNvPicPr>
          <p:nvPr/>
        </p:nvPicPr>
        <p:blipFill>
          <a:blip r:embed="rId3"/>
          <a:stretch>
            <a:fillRect/>
          </a:stretch>
        </p:blipFill>
        <p:spPr>
          <a:xfrm>
            <a:off x="-55631" y="3369501"/>
            <a:ext cx="4423326" cy="3488499"/>
          </a:xfrm>
          <a:prstGeom prst="rect">
            <a:avLst/>
          </a:prstGeom>
        </p:spPr>
      </p:pic>
    </p:spTree>
    <p:extLst>
      <p:ext uri="{BB962C8B-B14F-4D97-AF65-F5344CB8AC3E}">
        <p14:creationId xmlns:p14="http://schemas.microsoft.com/office/powerpoint/2010/main" val="950655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F6B057-B135-7BCA-C85B-ADDE0E2CCF31}"/>
              </a:ext>
            </a:extLst>
          </p:cNvPr>
          <p:cNvSpPr>
            <a:spLocks noGrp="1"/>
          </p:cNvSpPr>
          <p:nvPr>
            <p:ph type="title"/>
          </p:nvPr>
        </p:nvSpPr>
        <p:spPr/>
        <p:txBody>
          <a:bodyPr/>
          <a:lstStyle/>
          <a:p>
            <a:r>
              <a:rPr lang="ru-RU" sz="1800" dirty="0">
                <a:effectLst/>
                <a:latin typeface="Arial" panose="020B0604020202020204" pitchFamily="34" charset="0"/>
                <a:ea typeface="Arial" panose="020B0604020202020204" pitchFamily="34" charset="0"/>
              </a:rPr>
              <a:t>Учитель-предметник похож на завуча, только не имеет доступа ко всем классам (только те, что ведет по расписанию). На странице выбора предмета для класса, так же не все предметы (только те, что учитель может вести).</a:t>
            </a:r>
            <a:br>
              <a:rPr lang="ru-RU" sz="1800" dirty="0">
                <a:effectLst/>
                <a:latin typeface="Arial" panose="020B0604020202020204" pitchFamily="34" charset="0"/>
                <a:ea typeface="Arial" panose="020B0604020202020204" pitchFamily="34" charset="0"/>
              </a:rPr>
            </a:br>
            <a:endParaRPr lang="ru-RU" dirty="0"/>
          </a:p>
        </p:txBody>
      </p:sp>
    </p:spTree>
    <p:extLst>
      <p:ext uri="{BB962C8B-B14F-4D97-AF65-F5344CB8AC3E}">
        <p14:creationId xmlns:p14="http://schemas.microsoft.com/office/powerpoint/2010/main" val="1764956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49B032-E0FD-0071-396A-ACD55894651A}"/>
              </a:ext>
            </a:extLst>
          </p:cNvPr>
          <p:cNvSpPr>
            <a:spLocks noGrp="1"/>
          </p:cNvSpPr>
          <p:nvPr>
            <p:ph type="title"/>
          </p:nvPr>
        </p:nvSpPr>
        <p:spPr>
          <a:xfrm>
            <a:off x="0" y="0"/>
            <a:ext cx="9905998" cy="1905000"/>
          </a:xfrm>
        </p:spPr>
        <p:txBody>
          <a:bodyPr>
            <a:normAutofit fontScale="90000"/>
          </a:bodyPr>
          <a:lstStyle/>
          <a:p>
            <a:pPr>
              <a:lnSpc>
                <a:spcPct val="115000"/>
              </a:lnSpc>
            </a:pPr>
            <a:r>
              <a:rPr lang="ru-RU" sz="1800" b="1" dirty="0">
                <a:effectLst/>
                <a:latin typeface="Arial" panose="020B0604020202020204" pitchFamily="34" charset="0"/>
                <a:ea typeface="Arial" panose="020B0604020202020204" pitchFamily="34" charset="0"/>
              </a:rPr>
              <a:t>Администраторы:</a:t>
            </a:r>
            <a:br>
              <a:rPr lang="ru-RU" sz="1800" dirty="0">
                <a:effectLst/>
                <a:latin typeface="Arial" panose="020B0604020202020204" pitchFamily="34" charset="0"/>
                <a:ea typeface="Arial" panose="020B0604020202020204" pitchFamily="34" charset="0"/>
              </a:rPr>
            </a:br>
            <a:r>
              <a:rPr lang="ru-RU" sz="1800" b="1" dirty="0">
                <a:effectLst/>
                <a:latin typeface="Arial" panose="020B0604020202020204" pitchFamily="34" charset="0"/>
                <a:ea typeface="Arial" panose="020B0604020202020204" pitchFamily="34" charset="0"/>
              </a:rPr>
              <a:t> </a:t>
            </a:r>
            <a:br>
              <a:rPr lang="ru-RU" sz="1800" dirty="0">
                <a:effectLst/>
                <a:latin typeface="Arial" panose="020B0604020202020204" pitchFamily="34" charset="0"/>
                <a:ea typeface="Arial" panose="020B0604020202020204" pitchFamily="34" charset="0"/>
              </a:rPr>
            </a:br>
            <a:r>
              <a:rPr lang="ru-RU" sz="1800" dirty="0">
                <a:effectLst/>
                <a:latin typeface="Arial" panose="020B0604020202020204" pitchFamily="34" charset="0"/>
                <a:ea typeface="Arial" panose="020B0604020202020204" pitchFamily="34" charset="0"/>
              </a:rPr>
              <a:t>После перехода на страницу /</a:t>
            </a:r>
            <a:r>
              <a:rPr lang="en-US" sz="1800" dirty="0">
                <a:effectLst/>
                <a:latin typeface="Arial" panose="020B0604020202020204" pitchFamily="34" charset="0"/>
                <a:ea typeface="Arial" panose="020B0604020202020204" pitchFamily="34" charset="0"/>
              </a:rPr>
              <a:t>admin</a:t>
            </a:r>
            <a:r>
              <a:rPr lang="ru-RU" sz="1800" dirty="0">
                <a:effectLst/>
                <a:latin typeface="Arial" panose="020B0604020202020204" pitchFamily="34" charset="0"/>
                <a:ea typeface="Arial" panose="020B0604020202020204" pitchFamily="34" charset="0"/>
              </a:rPr>
              <a:t>/ или нажатии на скрытую кнопку, вы увидите:</a:t>
            </a:r>
            <a:br>
              <a:rPr lang="ru-RU" sz="1800" dirty="0">
                <a:effectLst/>
                <a:latin typeface="Arial" panose="020B0604020202020204" pitchFamily="34" charset="0"/>
                <a:ea typeface="Arial" panose="020B0604020202020204" pitchFamily="34" charset="0"/>
              </a:rPr>
            </a:br>
            <a:r>
              <a:rPr lang="ru-RU" sz="1800" dirty="0">
                <a:effectLst/>
                <a:latin typeface="Arial" panose="020B0604020202020204" pitchFamily="34" charset="0"/>
                <a:ea typeface="Arial" panose="020B0604020202020204" pitchFamily="34" charset="0"/>
              </a:rPr>
              <a:t>«Вы в админ панели.</a:t>
            </a:r>
            <a:br>
              <a:rPr lang="ru-RU" sz="1800" dirty="0">
                <a:effectLst/>
                <a:latin typeface="Arial" panose="020B0604020202020204" pitchFamily="34" charset="0"/>
                <a:ea typeface="Arial" panose="020B0604020202020204" pitchFamily="34" charset="0"/>
              </a:rPr>
            </a:br>
            <a:r>
              <a:rPr lang="ru-RU" sz="1800" dirty="0">
                <a:effectLst/>
                <a:latin typeface="Arial" panose="020B0604020202020204" pitchFamily="34" charset="0"/>
                <a:ea typeface="Arial" panose="020B0604020202020204" pitchFamily="34" charset="0"/>
              </a:rPr>
              <a:t>Здесь вы - Бог (этого сайта).»</a:t>
            </a:r>
            <a:br>
              <a:rPr lang="ru-RU" sz="1800" dirty="0">
                <a:effectLst/>
                <a:latin typeface="Arial" panose="020B0604020202020204" pitchFamily="34" charset="0"/>
                <a:ea typeface="Arial" panose="020B0604020202020204" pitchFamily="34" charset="0"/>
              </a:rPr>
            </a:br>
            <a:endParaRPr lang="ru-RU" dirty="0"/>
          </a:p>
        </p:txBody>
      </p:sp>
      <p:pic>
        <p:nvPicPr>
          <p:cNvPr id="5" name="Объект 4" descr="Изображение выглядит как снимок экрана, текст, программное обеспечение, Мультимедийное программное обеспечение&#10;&#10;Автоматически созданное описание">
            <a:extLst>
              <a:ext uri="{FF2B5EF4-FFF2-40B4-BE49-F238E27FC236}">
                <a16:creationId xmlns:a16="http://schemas.microsoft.com/office/drawing/2014/main" id="{177988E6-49B5-2BD3-33B1-DE8598259808}"/>
              </a:ext>
            </a:extLst>
          </p:cNvPr>
          <p:cNvPicPr>
            <a:picLocks noGrp="1" noChangeAspect="1"/>
          </p:cNvPicPr>
          <p:nvPr>
            <p:ph idx="1"/>
          </p:nvPr>
        </p:nvPicPr>
        <p:blipFill>
          <a:blip r:embed="rId2"/>
          <a:stretch>
            <a:fillRect/>
          </a:stretch>
        </p:blipFill>
        <p:spPr>
          <a:xfrm>
            <a:off x="2081219" y="1490597"/>
            <a:ext cx="10110781" cy="5367403"/>
          </a:xfrm>
        </p:spPr>
      </p:pic>
      <p:sp>
        <p:nvSpPr>
          <p:cNvPr id="7" name="TextBox 6">
            <a:extLst>
              <a:ext uri="{FF2B5EF4-FFF2-40B4-BE49-F238E27FC236}">
                <a16:creationId xmlns:a16="http://schemas.microsoft.com/office/drawing/2014/main" id="{C9B6C9B0-8514-2878-8674-9F95E21E1211}"/>
              </a:ext>
            </a:extLst>
          </p:cNvPr>
          <p:cNvSpPr txBox="1"/>
          <p:nvPr/>
        </p:nvSpPr>
        <p:spPr>
          <a:xfrm>
            <a:off x="5823037" y="1008438"/>
            <a:ext cx="6097044" cy="369332"/>
          </a:xfrm>
          <a:prstGeom prst="rect">
            <a:avLst/>
          </a:prstGeom>
          <a:noFill/>
        </p:spPr>
        <p:txBody>
          <a:bodyPr wrap="square">
            <a:spAutoFit/>
          </a:bodyPr>
          <a:lstStyle/>
          <a:p>
            <a:r>
              <a:rPr lang="ru-RU" sz="1800" dirty="0">
                <a:effectLst/>
                <a:latin typeface="Arial" panose="020B0604020202020204" pitchFamily="34" charset="0"/>
                <a:ea typeface="Arial" panose="020B0604020202020204" pitchFamily="34" charset="0"/>
              </a:rPr>
              <a:t>Сверху справа есть кнопка входа. </a:t>
            </a:r>
            <a:endParaRPr lang="ru-RU" dirty="0"/>
          </a:p>
        </p:txBody>
      </p:sp>
      <p:sp>
        <p:nvSpPr>
          <p:cNvPr id="9" name="TextBox 8">
            <a:extLst>
              <a:ext uri="{FF2B5EF4-FFF2-40B4-BE49-F238E27FC236}">
                <a16:creationId xmlns:a16="http://schemas.microsoft.com/office/drawing/2014/main" id="{F8F70D85-4036-7370-713C-81968703F6E7}"/>
              </a:ext>
            </a:extLst>
          </p:cNvPr>
          <p:cNvSpPr txBox="1"/>
          <p:nvPr/>
        </p:nvSpPr>
        <p:spPr>
          <a:xfrm>
            <a:off x="4683169" y="3005285"/>
            <a:ext cx="6122096" cy="2613601"/>
          </a:xfrm>
          <a:prstGeom prst="rect">
            <a:avLst/>
          </a:prstGeom>
          <a:noFill/>
        </p:spPr>
        <p:txBody>
          <a:bodyPr wrap="square">
            <a:spAutoFit/>
          </a:bodyPr>
          <a:lstStyle/>
          <a:p>
            <a:pPr>
              <a:lnSpc>
                <a:spcPct val="115000"/>
              </a:lnSpc>
            </a:pPr>
            <a:r>
              <a:rPr lang="ru-RU" sz="1800" dirty="0">
                <a:effectLst/>
                <a:latin typeface="Arial" panose="020B0604020202020204" pitchFamily="34" charset="0"/>
                <a:ea typeface="Arial" panose="020B0604020202020204" pitchFamily="34" charset="0"/>
              </a:rPr>
              <a:t>Слева будет меню с выбором (при нажатии неавторизованным пользователем на любой из пунктов, система потребует войти):</a:t>
            </a:r>
            <a:endParaRPr lang="ru-RU" sz="1400" dirty="0">
              <a:effectLst/>
              <a:latin typeface="Arial" panose="020B0604020202020204" pitchFamily="34" charset="0"/>
              <a:ea typeface="Arial" panose="020B0604020202020204" pitchFamily="34" charset="0"/>
            </a:endParaRPr>
          </a:p>
          <a:p>
            <a:pPr>
              <a:lnSpc>
                <a:spcPct val="115000"/>
              </a:lnSpc>
            </a:pPr>
            <a:r>
              <a:rPr lang="ru-RU" sz="1800" dirty="0">
                <a:effectLst/>
                <a:latin typeface="Arial" panose="020B0604020202020204" pitchFamily="34" charset="0"/>
                <a:ea typeface="Arial" panose="020B0604020202020204" pitchFamily="34" charset="0"/>
              </a:rPr>
              <a:t>  - Ученики</a:t>
            </a:r>
            <a:endParaRPr lang="ru-RU" sz="1400" dirty="0">
              <a:effectLst/>
              <a:latin typeface="Arial" panose="020B0604020202020204" pitchFamily="34" charset="0"/>
              <a:ea typeface="Arial" panose="020B0604020202020204" pitchFamily="34" charset="0"/>
            </a:endParaRPr>
          </a:p>
          <a:p>
            <a:pPr>
              <a:lnSpc>
                <a:spcPct val="115000"/>
              </a:lnSpc>
            </a:pPr>
            <a:r>
              <a:rPr lang="ru-RU" sz="1800" dirty="0">
                <a:effectLst/>
                <a:latin typeface="Arial" panose="020B0604020202020204" pitchFamily="34" charset="0"/>
                <a:ea typeface="Arial" panose="020B0604020202020204" pitchFamily="34" charset="0"/>
              </a:rPr>
              <a:t>  - Учителя</a:t>
            </a:r>
            <a:endParaRPr lang="ru-RU" sz="1400" dirty="0">
              <a:effectLst/>
              <a:latin typeface="Arial" panose="020B0604020202020204" pitchFamily="34" charset="0"/>
              <a:ea typeface="Arial" panose="020B0604020202020204" pitchFamily="34" charset="0"/>
            </a:endParaRPr>
          </a:p>
          <a:p>
            <a:pPr>
              <a:lnSpc>
                <a:spcPct val="115000"/>
              </a:lnSpc>
            </a:pPr>
            <a:r>
              <a:rPr lang="ru-RU" sz="1800" dirty="0">
                <a:effectLst/>
                <a:latin typeface="Arial" panose="020B0604020202020204" pitchFamily="34" charset="0"/>
                <a:ea typeface="Arial" panose="020B0604020202020204" pitchFamily="34" charset="0"/>
              </a:rPr>
              <a:t>  - Расписание</a:t>
            </a:r>
            <a:endParaRPr lang="ru-RU" sz="1400" dirty="0">
              <a:effectLst/>
              <a:latin typeface="Arial" panose="020B0604020202020204" pitchFamily="34" charset="0"/>
              <a:ea typeface="Arial" panose="020B0604020202020204" pitchFamily="34" charset="0"/>
            </a:endParaRPr>
          </a:p>
          <a:p>
            <a:pPr>
              <a:lnSpc>
                <a:spcPct val="115000"/>
              </a:lnSpc>
            </a:pPr>
            <a:r>
              <a:rPr lang="ru-RU" sz="1800" dirty="0">
                <a:effectLst/>
                <a:latin typeface="Arial" panose="020B0604020202020204" pitchFamily="34" charset="0"/>
                <a:ea typeface="Arial" panose="020B0604020202020204" pitchFamily="34" charset="0"/>
              </a:rPr>
              <a:t>  - Предметы</a:t>
            </a:r>
            <a:endParaRPr lang="ru-RU" sz="1400" dirty="0">
              <a:effectLst/>
              <a:latin typeface="Arial" panose="020B0604020202020204" pitchFamily="34" charset="0"/>
              <a:ea typeface="Arial" panose="020B0604020202020204" pitchFamily="34" charset="0"/>
            </a:endParaRPr>
          </a:p>
          <a:p>
            <a:pPr>
              <a:lnSpc>
                <a:spcPct val="115000"/>
              </a:lnSpc>
            </a:pPr>
            <a:r>
              <a:rPr lang="ru-RU" sz="1800" dirty="0">
                <a:effectLst/>
                <a:latin typeface="Arial" panose="020B0604020202020204" pitchFamily="34" charset="0"/>
                <a:ea typeface="Arial" panose="020B0604020202020204" pitchFamily="34" charset="0"/>
              </a:rPr>
              <a:t>  - Настройки профиля</a:t>
            </a:r>
            <a:endParaRPr lang="ru-RU"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51920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C2A66E-F691-2BF1-B5A6-225C0A96BED8}"/>
              </a:ext>
            </a:extLst>
          </p:cNvPr>
          <p:cNvSpPr>
            <a:spLocks noGrp="1"/>
          </p:cNvSpPr>
          <p:nvPr>
            <p:ph type="title"/>
          </p:nvPr>
        </p:nvSpPr>
        <p:spPr>
          <a:xfrm>
            <a:off x="0" y="1"/>
            <a:ext cx="6538586" cy="3429000"/>
          </a:xfrm>
        </p:spPr>
        <p:txBody>
          <a:bodyPr>
            <a:normAutofit fontScale="90000"/>
          </a:bodyPr>
          <a:lstStyle/>
          <a:p>
            <a:r>
              <a:rPr lang="ru-RU" sz="1800" dirty="0">
                <a:effectLst/>
                <a:latin typeface="Arial" panose="020B0604020202020204" pitchFamily="34" charset="0"/>
                <a:ea typeface="Arial" panose="020B0604020202020204" pitchFamily="34" charset="0"/>
              </a:rPr>
              <a:t>При нажатии на «Ученики» вы увидите плиточки с учениками (их фото, фамилия имя и класс). Последняя плиточка для добавления ученика. После нажатия на любого ученика появляется его профиль где можно изменить все что нужно, либо удалить ученика. А при нажатии на добавления ученика так же появится форма для создания. Выше плиточек находится строка поиска, где можно найти любого ученика.</a:t>
            </a:r>
            <a:r>
              <a:rPr lang="ru-RU" dirty="0">
                <a:effectLst/>
              </a:rPr>
              <a:t> </a:t>
            </a:r>
            <a:r>
              <a:rPr lang="ru-RU" sz="1800" dirty="0">
                <a:effectLst/>
                <a:latin typeface="Arial" panose="020B0604020202020204" pitchFamily="34" charset="0"/>
                <a:ea typeface="Arial" panose="020B0604020202020204" pitchFamily="34" charset="0"/>
              </a:rPr>
              <a:t>Можно так же скачать учеников в формате </a:t>
            </a:r>
            <a:r>
              <a:rPr lang="en-US" sz="1800" dirty="0">
                <a:effectLst/>
                <a:latin typeface="Arial" panose="020B0604020202020204" pitchFamily="34" charset="0"/>
                <a:ea typeface="Arial" panose="020B0604020202020204" pitchFamily="34" charset="0"/>
              </a:rPr>
              <a:t>excel</a:t>
            </a:r>
            <a:r>
              <a:rPr lang="ru-RU" sz="1800" dirty="0">
                <a:effectLst/>
                <a:latin typeface="Arial" panose="020B0604020202020204" pitchFamily="34" charset="0"/>
                <a:ea typeface="Arial" panose="020B0604020202020204" pitchFamily="34" charset="0"/>
              </a:rPr>
              <a:t>.</a:t>
            </a:r>
            <a:r>
              <a:rPr lang="ru-RU" dirty="0">
                <a:effectLst/>
              </a:rPr>
              <a:t> </a:t>
            </a:r>
            <a:endParaRPr lang="ru-RU" dirty="0"/>
          </a:p>
        </p:txBody>
      </p:sp>
      <p:pic>
        <p:nvPicPr>
          <p:cNvPr id="5" name="Рисунок 4" descr="Изображение выглядит как снимок экрана, текст&#10;&#10;Автоматически созданное описание">
            <a:extLst>
              <a:ext uri="{FF2B5EF4-FFF2-40B4-BE49-F238E27FC236}">
                <a16:creationId xmlns:a16="http://schemas.microsoft.com/office/drawing/2014/main" id="{276AF23A-DD04-1FA0-2090-88C942BF3C7D}"/>
              </a:ext>
            </a:extLst>
          </p:cNvPr>
          <p:cNvPicPr>
            <a:picLocks noChangeAspect="1"/>
          </p:cNvPicPr>
          <p:nvPr/>
        </p:nvPicPr>
        <p:blipFill>
          <a:blip r:embed="rId2"/>
          <a:stretch>
            <a:fillRect/>
          </a:stretch>
        </p:blipFill>
        <p:spPr>
          <a:xfrm>
            <a:off x="7538237" y="0"/>
            <a:ext cx="4653763" cy="4365321"/>
          </a:xfrm>
          <a:prstGeom prst="rect">
            <a:avLst/>
          </a:prstGeom>
        </p:spPr>
      </p:pic>
      <p:pic>
        <p:nvPicPr>
          <p:cNvPr id="7" name="Рисунок 6" descr="Изображение выглядит как текст, снимок экрана, Веб-сайт, программное обеспечение&#10;&#10;Автоматически созданное описание">
            <a:extLst>
              <a:ext uri="{FF2B5EF4-FFF2-40B4-BE49-F238E27FC236}">
                <a16:creationId xmlns:a16="http://schemas.microsoft.com/office/drawing/2014/main" id="{089F18B9-AF5C-0B24-0110-B418A98E92E0}"/>
              </a:ext>
            </a:extLst>
          </p:cNvPr>
          <p:cNvPicPr>
            <a:picLocks noChangeAspect="1"/>
          </p:cNvPicPr>
          <p:nvPr/>
        </p:nvPicPr>
        <p:blipFill>
          <a:blip r:embed="rId3"/>
          <a:stretch>
            <a:fillRect/>
          </a:stretch>
        </p:blipFill>
        <p:spPr>
          <a:xfrm>
            <a:off x="131523" y="3429000"/>
            <a:ext cx="3372981" cy="3368537"/>
          </a:xfrm>
          <a:prstGeom prst="rect">
            <a:avLst/>
          </a:prstGeom>
        </p:spPr>
      </p:pic>
      <p:pic>
        <p:nvPicPr>
          <p:cNvPr id="9" name="Рисунок 8" descr="Изображение выглядит как снимок экрана, силуэт, дизайн, искусство&#10;&#10;Автоматически созданное описание">
            <a:extLst>
              <a:ext uri="{FF2B5EF4-FFF2-40B4-BE49-F238E27FC236}">
                <a16:creationId xmlns:a16="http://schemas.microsoft.com/office/drawing/2014/main" id="{D04BF168-384D-B276-23E7-CAA041B03CBE}"/>
              </a:ext>
            </a:extLst>
          </p:cNvPr>
          <p:cNvPicPr>
            <a:picLocks noChangeAspect="1"/>
          </p:cNvPicPr>
          <p:nvPr/>
        </p:nvPicPr>
        <p:blipFill>
          <a:blip r:embed="rId4"/>
          <a:stretch>
            <a:fillRect/>
          </a:stretch>
        </p:blipFill>
        <p:spPr>
          <a:xfrm>
            <a:off x="4079181" y="4341489"/>
            <a:ext cx="5918461" cy="2516511"/>
          </a:xfrm>
          <a:prstGeom prst="rect">
            <a:avLst/>
          </a:prstGeom>
        </p:spPr>
      </p:pic>
      <p:pic>
        <p:nvPicPr>
          <p:cNvPr id="11" name="Рисунок 10" descr="Изображение выглядит как снимок экрана, текст, Цвет электрик, Шрифт&#10;&#10;Автоматически созданное описание">
            <a:extLst>
              <a:ext uri="{FF2B5EF4-FFF2-40B4-BE49-F238E27FC236}">
                <a16:creationId xmlns:a16="http://schemas.microsoft.com/office/drawing/2014/main" id="{62C7BC3B-4043-2DD6-5E5A-F7F37DB28BC9}"/>
              </a:ext>
            </a:extLst>
          </p:cNvPr>
          <p:cNvPicPr>
            <a:picLocks noChangeAspect="1"/>
          </p:cNvPicPr>
          <p:nvPr/>
        </p:nvPicPr>
        <p:blipFill>
          <a:blip r:embed="rId5"/>
          <a:stretch>
            <a:fillRect/>
          </a:stretch>
        </p:blipFill>
        <p:spPr>
          <a:xfrm>
            <a:off x="4504155" y="3501123"/>
            <a:ext cx="1508082" cy="528255"/>
          </a:xfrm>
          <a:prstGeom prst="rect">
            <a:avLst/>
          </a:prstGeom>
        </p:spPr>
      </p:pic>
    </p:spTree>
    <p:extLst>
      <p:ext uri="{BB962C8B-B14F-4D97-AF65-F5344CB8AC3E}">
        <p14:creationId xmlns:p14="http://schemas.microsoft.com/office/powerpoint/2010/main" val="1897051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E242E3-DD37-78C0-ABCE-D0867E42D14A}"/>
              </a:ext>
            </a:extLst>
          </p:cNvPr>
          <p:cNvSpPr>
            <a:spLocks noGrp="1"/>
          </p:cNvSpPr>
          <p:nvPr>
            <p:ph type="title"/>
          </p:nvPr>
        </p:nvSpPr>
        <p:spPr>
          <a:xfrm>
            <a:off x="0" y="89769"/>
            <a:ext cx="5309491" cy="3511463"/>
          </a:xfrm>
        </p:spPr>
        <p:txBody>
          <a:bodyPr>
            <a:normAutofit fontScale="90000"/>
          </a:bodyPr>
          <a:lstStyle/>
          <a:p>
            <a:r>
              <a:rPr lang="ru-RU" sz="1800" dirty="0">
                <a:effectLst/>
                <a:latin typeface="Arial" panose="020B0604020202020204" pitchFamily="34" charset="0"/>
                <a:ea typeface="Arial" panose="020B0604020202020204" pitchFamily="34" charset="0"/>
              </a:rPr>
              <a:t>После нажатия на «Расписание» появится список со всем расписанием всех классов. Есть кнопки редактировать, удалить, для редактирования и удаления записей расписания. Выше списка есть разные строки для фильтрации расписания (По ФИ учителя, классу, предмету, времени проведения, дню недели). Снизу есть кнопки для добавления записей расписания и скачивания </a:t>
            </a:r>
            <a:r>
              <a:rPr lang="en-US" sz="1800" dirty="0">
                <a:effectLst/>
                <a:latin typeface="Arial" panose="020B0604020202020204" pitchFamily="34" charset="0"/>
                <a:ea typeface="Arial" panose="020B0604020202020204" pitchFamily="34" charset="0"/>
              </a:rPr>
              <a:t>Excel</a:t>
            </a:r>
            <a:r>
              <a:rPr lang="ru-RU" sz="1800" dirty="0">
                <a:effectLst/>
                <a:latin typeface="Arial" panose="020B0604020202020204" pitchFamily="34" charset="0"/>
                <a:ea typeface="Arial" panose="020B0604020202020204" pitchFamily="34" charset="0"/>
              </a:rPr>
              <a:t> файла с ним. </a:t>
            </a:r>
            <a:br>
              <a:rPr lang="ru-RU" sz="1800" dirty="0">
                <a:effectLst/>
                <a:latin typeface="Arial" panose="020B0604020202020204" pitchFamily="34" charset="0"/>
                <a:ea typeface="Arial" panose="020B0604020202020204" pitchFamily="34" charset="0"/>
              </a:rPr>
            </a:br>
            <a:br>
              <a:rPr lang="ru-RU" sz="1800" dirty="0">
                <a:effectLst/>
                <a:latin typeface="Arial" panose="020B0604020202020204" pitchFamily="34" charset="0"/>
                <a:ea typeface="Arial" panose="020B0604020202020204" pitchFamily="34" charset="0"/>
              </a:rPr>
            </a:br>
            <a:r>
              <a:rPr lang="ru-RU" sz="1800" dirty="0">
                <a:effectLst/>
                <a:latin typeface="Arial" panose="020B0604020202020204" pitchFamily="34" charset="0"/>
                <a:ea typeface="Arial" panose="020B0604020202020204" pitchFamily="34" charset="0"/>
              </a:rPr>
              <a:t>!!!ПРИ СКАЧИВАНИИ </a:t>
            </a:r>
            <a:r>
              <a:rPr lang="en-US" sz="1800" dirty="0">
                <a:effectLst/>
                <a:latin typeface="Arial" panose="020B0604020202020204" pitchFamily="34" charset="0"/>
                <a:ea typeface="Arial" panose="020B0604020202020204" pitchFamily="34" charset="0"/>
              </a:rPr>
              <a:t>EXCEL</a:t>
            </a:r>
            <a:r>
              <a:rPr lang="ru-RU" sz="1800" dirty="0">
                <a:effectLst/>
                <a:latin typeface="Arial" panose="020B0604020202020204" pitchFamily="34" charset="0"/>
                <a:ea typeface="Arial" panose="020B0604020202020204" pitchFamily="34" charset="0"/>
              </a:rPr>
              <a:t> ФАЙЛОВ СКАЧИВАЮТСЯ, ОНИ ТАК ЖЕ С ФИЛЬТРАМИ!!!!</a:t>
            </a:r>
            <a:r>
              <a:rPr lang="ru-RU" dirty="0">
                <a:effectLst/>
              </a:rPr>
              <a:t> </a:t>
            </a:r>
            <a:endParaRPr lang="ru-RU" dirty="0"/>
          </a:p>
        </p:txBody>
      </p:sp>
      <p:pic>
        <p:nvPicPr>
          <p:cNvPr id="5" name="Объект 4" descr="Изображение выглядит как текст, снимок экрана, дизайн&#10;&#10;Автоматически созданное описание">
            <a:extLst>
              <a:ext uri="{FF2B5EF4-FFF2-40B4-BE49-F238E27FC236}">
                <a16:creationId xmlns:a16="http://schemas.microsoft.com/office/drawing/2014/main" id="{4A2FACAF-DBFE-AC2B-5031-D9B0197D046B}"/>
              </a:ext>
            </a:extLst>
          </p:cNvPr>
          <p:cNvPicPr>
            <a:picLocks noGrp="1" noChangeAspect="1"/>
          </p:cNvPicPr>
          <p:nvPr>
            <p:ph idx="1"/>
          </p:nvPr>
        </p:nvPicPr>
        <p:blipFill>
          <a:blip r:embed="rId2"/>
          <a:stretch>
            <a:fillRect/>
          </a:stretch>
        </p:blipFill>
        <p:spPr>
          <a:xfrm>
            <a:off x="7094885" y="-1"/>
            <a:ext cx="5097115" cy="5135672"/>
          </a:xfrm>
        </p:spPr>
      </p:pic>
      <p:pic>
        <p:nvPicPr>
          <p:cNvPr id="7" name="Рисунок 6"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5E889D50-11C8-F365-6C9E-D1936608D7E5}"/>
              </a:ext>
            </a:extLst>
          </p:cNvPr>
          <p:cNvPicPr>
            <a:picLocks noChangeAspect="1"/>
          </p:cNvPicPr>
          <p:nvPr/>
        </p:nvPicPr>
        <p:blipFill>
          <a:blip r:embed="rId3"/>
          <a:stretch>
            <a:fillRect/>
          </a:stretch>
        </p:blipFill>
        <p:spPr>
          <a:xfrm>
            <a:off x="535488" y="4449263"/>
            <a:ext cx="6248400" cy="1917700"/>
          </a:xfrm>
          <a:prstGeom prst="rect">
            <a:avLst/>
          </a:prstGeom>
        </p:spPr>
      </p:pic>
    </p:spTree>
    <p:extLst>
      <p:ext uri="{BB962C8B-B14F-4D97-AF65-F5344CB8AC3E}">
        <p14:creationId xmlns:p14="http://schemas.microsoft.com/office/powerpoint/2010/main" val="281869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55DDB5-3FA3-2AC1-B38C-D420461A2D5E}"/>
              </a:ext>
            </a:extLst>
          </p:cNvPr>
          <p:cNvSpPr>
            <a:spLocks noGrp="1"/>
          </p:cNvSpPr>
          <p:nvPr>
            <p:ph type="title"/>
          </p:nvPr>
        </p:nvSpPr>
        <p:spPr>
          <a:xfrm>
            <a:off x="64578" y="-81420"/>
            <a:ext cx="4684735" cy="3908121"/>
          </a:xfrm>
        </p:spPr>
        <p:txBody>
          <a:bodyPr/>
          <a:lstStyle/>
          <a:p>
            <a:r>
              <a:rPr lang="ru-RU" sz="1800" dirty="0">
                <a:effectLst/>
                <a:latin typeface="Arial" panose="020B0604020202020204" pitchFamily="34" charset="0"/>
                <a:ea typeface="Arial" panose="020B0604020202020204" pitchFamily="34" charset="0"/>
              </a:rPr>
              <a:t>При нажатии на «Предметы» появляется список со всеми предметами с возможностью добавления предметов, изменением, удалением и скачиванием с </a:t>
            </a:r>
            <a:r>
              <a:rPr lang="en-US" sz="1800" dirty="0">
                <a:effectLst/>
                <a:latin typeface="Arial" panose="020B0604020202020204" pitchFamily="34" charset="0"/>
                <a:ea typeface="Arial" panose="020B0604020202020204" pitchFamily="34" charset="0"/>
              </a:rPr>
              <a:t>Excel</a:t>
            </a:r>
            <a:r>
              <a:rPr lang="ru-RU" sz="1800" dirty="0">
                <a:effectLst/>
                <a:latin typeface="Arial" panose="020B0604020202020204" pitchFamily="34" charset="0"/>
                <a:ea typeface="Arial" panose="020B0604020202020204" pitchFamily="34" charset="0"/>
              </a:rPr>
              <a:t>.</a:t>
            </a:r>
            <a:r>
              <a:rPr lang="ru-RU" dirty="0">
                <a:effectLst/>
              </a:rPr>
              <a:t> </a:t>
            </a:r>
            <a:endParaRPr lang="ru-RU" dirty="0"/>
          </a:p>
        </p:txBody>
      </p:sp>
      <p:pic>
        <p:nvPicPr>
          <p:cNvPr id="5" name="Объект 4" descr="Изображение выглядит как текст, снимок экрана, программное обеспечение, Мультимедийное программное обеспечение&#10;&#10;Автоматически созданное описание">
            <a:extLst>
              <a:ext uri="{FF2B5EF4-FFF2-40B4-BE49-F238E27FC236}">
                <a16:creationId xmlns:a16="http://schemas.microsoft.com/office/drawing/2014/main" id="{978EED8E-09B6-2311-2257-F0C4A17DBFD8}"/>
              </a:ext>
            </a:extLst>
          </p:cNvPr>
          <p:cNvPicPr>
            <a:picLocks noGrp="1" noChangeAspect="1"/>
          </p:cNvPicPr>
          <p:nvPr>
            <p:ph idx="1"/>
          </p:nvPr>
        </p:nvPicPr>
        <p:blipFill>
          <a:blip r:embed="rId2"/>
          <a:stretch>
            <a:fillRect/>
          </a:stretch>
        </p:blipFill>
        <p:spPr>
          <a:xfrm>
            <a:off x="4993569" y="531312"/>
            <a:ext cx="4332057" cy="5030932"/>
          </a:xfrm>
        </p:spPr>
      </p:pic>
    </p:spTree>
    <p:extLst>
      <p:ext uri="{BB962C8B-B14F-4D97-AF65-F5344CB8AC3E}">
        <p14:creationId xmlns:p14="http://schemas.microsoft.com/office/powerpoint/2010/main" val="2496862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CAB719-787F-D10C-A1FE-6A2CDA959C40}"/>
              </a:ext>
            </a:extLst>
          </p:cNvPr>
          <p:cNvSpPr>
            <a:spLocks noGrp="1"/>
          </p:cNvSpPr>
          <p:nvPr>
            <p:ph type="title"/>
          </p:nvPr>
        </p:nvSpPr>
        <p:spPr>
          <a:xfrm>
            <a:off x="0" y="3131"/>
            <a:ext cx="4113255" cy="2127337"/>
          </a:xfrm>
        </p:spPr>
        <p:txBody>
          <a:bodyPr/>
          <a:lstStyle/>
          <a:p>
            <a:r>
              <a:rPr lang="ru-RU" sz="1800" dirty="0">
                <a:effectLst/>
                <a:latin typeface="Arial" panose="020B0604020202020204" pitchFamily="34" charset="0"/>
                <a:ea typeface="Arial" panose="020B0604020202020204" pitchFamily="34" charset="0"/>
              </a:rPr>
              <a:t>Тоже самое, что и с учениками с учителями. Так же плиточки, добавление, изменение, удаление, поиск.</a:t>
            </a:r>
            <a:r>
              <a:rPr lang="ru-RU" dirty="0">
                <a:effectLst/>
              </a:rPr>
              <a:t> </a:t>
            </a:r>
            <a:endParaRPr lang="ru-RU" dirty="0"/>
          </a:p>
        </p:txBody>
      </p:sp>
      <p:pic>
        <p:nvPicPr>
          <p:cNvPr id="5" name="Объект 4" descr="Изображение выглядит как снимок экрана, текст, шахматная фигура&#10;&#10;Автоматически созданное описание">
            <a:extLst>
              <a:ext uri="{FF2B5EF4-FFF2-40B4-BE49-F238E27FC236}">
                <a16:creationId xmlns:a16="http://schemas.microsoft.com/office/drawing/2014/main" id="{272C8F4F-6B39-DB09-212D-872E27521669}"/>
              </a:ext>
            </a:extLst>
          </p:cNvPr>
          <p:cNvPicPr>
            <a:picLocks noGrp="1" noChangeAspect="1"/>
          </p:cNvPicPr>
          <p:nvPr>
            <p:ph idx="1"/>
          </p:nvPr>
        </p:nvPicPr>
        <p:blipFill>
          <a:blip r:embed="rId2"/>
          <a:stretch>
            <a:fillRect/>
          </a:stretch>
        </p:blipFill>
        <p:spPr>
          <a:xfrm>
            <a:off x="5350889" y="0"/>
            <a:ext cx="6841111" cy="6363222"/>
          </a:xfrm>
        </p:spPr>
      </p:pic>
    </p:spTree>
    <p:extLst>
      <p:ext uri="{BB962C8B-B14F-4D97-AF65-F5344CB8AC3E}">
        <p14:creationId xmlns:p14="http://schemas.microsoft.com/office/powerpoint/2010/main" val="31603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15E2AD-6F25-7E2E-C907-C8A5951F97C0}"/>
              </a:ext>
            </a:extLst>
          </p:cNvPr>
          <p:cNvSpPr>
            <a:spLocks noGrp="1"/>
          </p:cNvSpPr>
          <p:nvPr>
            <p:ph type="title"/>
          </p:nvPr>
        </p:nvSpPr>
        <p:spPr/>
        <p:txBody>
          <a:bodyPr/>
          <a:lstStyle/>
          <a:p>
            <a:r>
              <a:rPr lang="ru-RU" dirty="0"/>
              <a:t>КОНЕЦ!</a:t>
            </a:r>
          </a:p>
        </p:txBody>
      </p:sp>
    </p:spTree>
    <p:extLst>
      <p:ext uri="{BB962C8B-B14F-4D97-AF65-F5344CB8AC3E}">
        <p14:creationId xmlns:p14="http://schemas.microsoft.com/office/powerpoint/2010/main" val="295461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D77DB4-FF62-336D-8DDB-9C8F8C9A0C15}"/>
              </a:ext>
            </a:extLst>
          </p:cNvPr>
          <p:cNvSpPr>
            <a:spLocks noGrp="1"/>
          </p:cNvSpPr>
          <p:nvPr>
            <p:ph type="title"/>
          </p:nvPr>
        </p:nvSpPr>
        <p:spPr>
          <a:xfrm>
            <a:off x="3392437" y="184373"/>
            <a:ext cx="5847216" cy="1071748"/>
          </a:xfrm>
        </p:spPr>
        <p:txBody>
          <a:bodyPr>
            <a:normAutofit fontScale="90000"/>
          </a:bodyPr>
          <a:lstStyle/>
          <a:p>
            <a:r>
              <a:rPr lang="ru-RU" sz="1800" dirty="0">
                <a:effectLst/>
                <a:latin typeface="Arial" panose="020B0604020202020204" pitchFamily="34" charset="0"/>
                <a:ea typeface="Arial" panose="020B0604020202020204" pitchFamily="34" charset="0"/>
              </a:rPr>
              <a:t>В коде запускающим файлом является “</a:t>
            </a:r>
            <a:r>
              <a:rPr lang="en-US" sz="1800" dirty="0">
                <a:effectLst/>
                <a:latin typeface="Arial" panose="020B0604020202020204" pitchFamily="34" charset="0"/>
                <a:ea typeface="Arial" panose="020B0604020202020204" pitchFamily="34" charset="0"/>
              </a:rPr>
              <a:t>app</a:t>
            </a:r>
            <a:r>
              <a:rPr lang="ru-RU" sz="1800" dirty="0">
                <a:effectLst/>
                <a:latin typeface="Arial" panose="020B0604020202020204" pitchFamily="34" charset="0"/>
                <a:ea typeface="Arial" panose="020B0604020202020204" pitchFamily="34" charset="0"/>
              </a:rPr>
              <a:t>.</a:t>
            </a:r>
            <a:r>
              <a:rPr lang="ru-RU" sz="1800" dirty="0" err="1">
                <a:effectLst/>
                <a:latin typeface="Arial" panose="020B0604020202020204" pitchFamily="34" charset="0"/>
                <a:ea typeface="Arial" panose="020B0604020202020204" pitchFamily="34" charset="0"/>
              </a:rPr>
              <a:t>py</a:t>
            </a:r>
            <a:r>
              <a:rPr lang="ru-RU" sz="1800" dirty="0">
                <a:effectLst/>
                <a:latin typeface="Arial" panose="020B0604020202020204" pitchFamily="34" charset="0"/>
                <a:ea typeface="Arial" panose="020B0604020202020204" pitchFamily="34" charset="0"/>
              </a:rPr>
              <a:t>”. Все зависимости находятся в “</a:t>
            </a:r>
            <a:r>
              <a:rPr lang="ru-RU" sz="1800" dirty="0" err="1">
                <a:effectLst/>
                <a:latin typeface="Arial" panose="020B0604020202020204" pitchFamily="34" charset="0"/>
                <a:ea typeface="Arial" panose="020B0604020202020204" pitchFamily="34" charset="0"/>
              </a:rPr>
              <a:t>req.txt</a:t>
            </a:r>
            <a:r>
              <a:rPr lang="ru-RU" sz="1800" dirty="0">
                <a:effectLst/>
                <a:latin typeface="Arial" panose="020B0604020202020204" pitchFamily="34" charset="0"/>
                <a:ea typeface="Arial" panose="020B0604020202020204" pitchFamily="34" charset="0"/>
              </a:rPr>
              <a:t>”</a:t>
            </a:r>
            <a:br>
              <a:rPr lang="ru-RU" sz="1800" dirty="0">
                <a:effectLst/>
                <a:latin typeface="Arial" panose="020B0604020202020204" pitchFamily="34" charset="0"/>
                <a:ea typeface="Arial" panose="020B0604020202020204" pitchFamily="34" charset="0"/>
              </a:rPr>
            </a:br>
            <a:endParaRPr lang="ru-RU" dirty="0"/>
          </a:p>
        </p:txBody>
      </p:sp>
      <p:pic>
        <p:nvPicPr>
          <p:cNvPr id="5" name="Объект 4" descr="Изображение выглядит как текст, снимок экрана, программное обеспечение, Мультимедийное программное обеспечение&#10;&#10;Автоматически созданное описание">
            <a:extLst>
              <a:ext uri="{FF2B5EF4-FFF2-40B4-BE49-F238E27FC236}">
                <a16:creationId xmlns:a16="http://schemas.microsoft.com/office/drawing/2014/main" id="{C7E28280-5C36-92BE-D62D-18D1E2B19927}"/>
              </a:ext>
            </a:extLst>
          </p:cNvPr>
          <p:cNvPicPr>
            <a:picLocks noGrp="1" noChangeAspect="1"/>
          </p:cNvPicPr>
          <p:nvPr>
            <p:ph idx="1"/>
          </p:nvPr>
        </p:nvPicPr>
        <p:blipFill>
          <a:blip r:embed="rId2"/>
          <a:stretch>
            <a:fillRect/>
          </a:stretch>
        </p:blipFill>
        <p:spPr>
          <a:xfrm>
            <a:off x="10317466" y="0"/>
            <a:ext cx="1778881" cy="3124200"/>
          </a:xfrm>
        </p:spPr>
      </p:pic>
      <p:cxnSp>
        <p:nvCxnSpPr>
          <p:cNvPr id="7" name="Прямая со стрелкой 6">
            <a:extLst>
              <a:ext uri="{FF2B5EF4-FFF2-40B4-BE49-F238E27FC236}">
                <a16:creationId xmlns:a16="http://schemas.microsoft.com/office/drawing/2014/main" id="{1B7CFED5-D785-131B-18C6-E42F6FBCAD51}"/>
              </a:ext>
            </a:extLst>
          </p:cNvPr>
          <p:cNvCxnSpPr>
            <a:cxnSpLocks/>
          </p:cNvCxnSpPr>
          <p:nvPr/>
        </p:nvCxnSpPr>
        <p:spPr>
          <a:xfrm>
            <a:off x="8947287" y="346418"/>
            <a:ext cx="1662546" cy="2012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a:extLst>
              <a:ext uri="{FF2B5EF4-FFF2-40B4-BE49-F238E27FC236}">
                <a16:creationId xmlns:a16="http://schemas.microsoft.com/office/drawing/2014/main" id="{2A6B2408-B205-129E-D79D-3BF51F17E49D}"/>
              </a:ext>
            </a:extLst>
          </p:cNvPr>
          <p:cNvCxnSpPr>
            <a:cxnSpLocks/>
          </p:cNvCxnSpPr>
          <p:nvPr/>
        </p:nvCxnSpPr>
        <p:spPr>
          <a:xfrm>
            <a:off x="8032317" y="636496"/>
            <a:ext cx="2577515" cy="20041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0352338-606A-206E-BE26-003561CABD10}"/>
              </a:ext>
            </a:extLst>
          </p:cNvPr>
          <p:cNvSpPr txBox="1"/>
          <p:nvPr/>
        </p:nvSpPr>
        <p:spPr>
          <a:xfrm>
            <a:off x="95653" y="2429189"/>
            <a:ext cx="6097044" cy="2613601"/>
          </a:xfrm>
          <a:prstGeom prst="rect">
            <a:avLst/>
          </a:prstGeom>
          <a:noFill/>
        </p:spPr>
        <p:txBody>
          <a:bodyPr wrap="square">
            <a:spAutoFit/>
          </a:bodyPr>
          <a:lstStyle/>
          <a:p>
            <a:pPr>
              <a:lnSpc>
                <a:spcPct val="115000"/>
              </a:lnSpc>
              <a:spcBef>
                <a:spcPts val="1200"/>
              </a:spcBef>
              <a:spcAft>
                <a:spcPts val="1200"/>
              </a:spcAft>
            </a:pPr>
            <a:r>
              <a:rPr lang="ru-RU" sz="1800" dirty="0">
                <a:effectLst/>
                <a:latin typeface="Arial" panose="020B0604020202020204" pitchFamily="34" charset="0"/>
                <a:ea typeface="Arial" panose="020B0604020202020204" pitchFamily="34" charset="0"/>
              </a:rPr>
              <a:t>Запустив сайт, вы попадаете в главное меню веб-приложения, где вы можете увидеть две большие кнопки, для перенаправления На две роли - Ученик и Учитель, речь о них пойдет дальше. Ниже располагается блок с </a:t>
            </a:r>
            <a:r>
              <a:rPr lang="ru-RU" sz="1800" dirty="0" err="1">
                <a:effectLst/>
                <a:latin typeface="Arial" panose="020B0604020202020204" pitchFamily="34" charset="0"/>
                <a:ea typeface="Arial" panose="020B0604020202020204" pitchFamily="34" charset="0"/>
              </a:rPr>
              <a:t>яндекс</a:t>
            </a:r>
            <a:r>
              <a:rPr lang="ru-RU" sz="1800" dirty="0">
                <a:effectLst/>
                <a:latin typeface="Arial" panose="020B0604020202020204" pitchFamily="34" charset="0"/>
                <a:ea typeface="Arial" panose="020B0604020202020204" pitchFamily="34" charset="0"/>
              </a:rPr>
              <a:t> картами, на которых можно найти любую точку мира. В самом низу возле надписи “© 2025 Школьный дневник” Можно заметить ссылку для роли Администратор.</a:t>
            </a:r>
            <a:endParaRPr lang="ru-RU" sz="1400" dirty="0">
              <a:effectLst/>
              <a:latin typeface="Arial" panose="020B0604020202020204" pitchFamily="34" charset="0"/>
              <a:ea typeface="Arial" panose="020B0604020202020204" pitchFamily="34" charset="0"/>
            </a:endParaRPr>
          </a:p>
        </p:txBody>
      </p:sp>
      <p:pic>
        <p:nvPicPr>
          <p:cNvPr id="15" name="Рисунок 14" descr="Изображение выглядит как текст, снимок экрана, Шрифт, Цвет электрик&#10;&#10;Автоматически созданное описание">
            <a:extLst>
              <a:ext uri="{FF2B5EF4-FFF2-40B4-BE49-F238E27FC236}">
                <a16:creationId xmlns:a16="http://schemas.microsoft.com/office/drawing/2014/main" id="{9CB32CA2-F707-622A-8F1E-EDAA15E7A050}"/>
              </a:ext>
            </a:extLst>
          </p:cNvPr>
          <p:cNvPicPr>
            <a:picLocks noChangeAspect="1"/>
          </p:cNvPicPr>
          <p:nvPr/>
        </p:nvPicPr>
        <p:blipFill>
          <a:blip r:embed="rId3"/>
          <a:stretch>
            <a:fillRect/>
          </a:stretch>
        </p:blipFill>
        <p:spPr>
          <a:xfrm>
            <a:off x="148485" y="1217277"/>
            <a:ext cx="4011199" cy="689645"/>
          </a:xfrm>
          <a:prstGeom prst="rect">
            <a:avLst/>
          </a:prstGeom>
        </p:spPr>
      </p:pic>
      <p:cxnSp>
        <p:nvCxnSpPr>
          <p:cNvPr id="17" name="Прямая соединительная линия 16">
            <a:extLst>
              <a:ext uri="{FF2B5EF4-FFF2-40B4-BE49-F238E27FC236}">
                <a16:creationId xmlns:a16="http://schemas.microsoft.com/office/drawing/2014/main" id="{8CF86839-A5E5-024D-C273-6072DF5DCD19}"/>
              </a:ext>
            </a:extLst>
          </p:cNvPr>
          <p:cNvCxnSpPr>
            <a:cxnSpLocks/>
          </p:cNvCxnSpPr>
          <p:nvPr/>
        </p:nvCxnSpPr>
        <p:spPr>
          <a:xfrm>
            <a:off x="4114800" y="3124200"/>
            <a:ext cx="140917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a:extLst>
              <a:ext uri="{FF2B5EF4-FFF2-40B4-BE49-F238E27FC236}">
                <a16:creationId xmlns:a16="http://schemas.microsoft.com/office/drawing/2014/main" id="{E6618B0E-3B99-32F2-719C-A951928A40AF}"/>
              </a:ext>
            </a:extLst>
          </p:cNvPr>
          <p:cNvCxnSpPr>
            <a:cxnSpLocks/>
          </p:cNvCxnSpPr>
          <p:nvPr/>
        </p:nvCxnSpPr>
        <p:spPr>
          <a:xfrm>
            <a:off x="148485" y="3442570"/>
            <a:ext cx="57387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a:extLst>
              <a:ext uri="{FF2B5EF4-FFF2-40B4-BE49-F238E27FC236}">
                <a16:creationId xmlns:a16="http://schemas.microsoft.com/office/drawing/2014/main" id="{A94C4692-E0AA-5BF0-3451-A2939D813FF5}"/>
              </a:ext>
            </a:extLst>
          </p:cNvPr>
          <p:cNvCxnSpPr>
            <a:cxnSpLocks/>
          </p:cNvCxnSpPr>
          <p:nvPr/>
        </p:nvCxnSpPr>
        <p:spPr>
          <a:xfrm>
            <a:off x="148485" y="3735989"/>
            <a:ext cx="92875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Скругленная соединительная линия 24">
            <a:extLst>
              <a:ext uri="{FF2B5EF4-FFF2-40B4-BE49-F238E27FC236}">
                <a16:creationId xmlns:a16="http://schemas.microsoft.com/office/drawing/2014/main" id="{D35D8B53-A68B-09A4-5FD7-3E5AF789E834}"/>
              </a:ext>
            </a:extLst>
          </p:cNvPr>
          <p:cNvCxnSpPr>
            <a:cxnSpLocks/>
          </p:cNvCxnSpPr>
          <p:nvPr/>
        </p:nvCxnSpPr>
        <p:spPr>
          <a:xfrm rot="10800000">
            <a:off x="3062612" y="1778388"/>
            <a:ext cx="2920987" cy="1650610"/>
          </a:xfrm>
          <a:prstGeom prst="curvedConnector3">
            <a:avLst>
              <a:gd name="adj1" fmla="val 218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a:extLst>
              <a:ext uri="{FF2B5EF4-FFF2-40B4-BE49-F238E27FC236}">
                <a16:creationId xmlns:a16="http://schemas.microsoft.com/office/drawing/2014/main" id="{EC3508A6-8A42-CA89-3032-9AD6E9AE69B3}"/>
              </a:ext>
            </a:extLst>
          </p:cNvPr>
          <p:cNvCxnSpPr>
            <a:cxnSpLocks/>
          </p:cNvCxnSpPr>
          <p:nvPr/>
        </p:nvCxnSpPr>
        <p:spPr>
          <a:xfrm>
            <a:off x="1390389" y="1960323"/>
            <a:ext cx="15219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4" name="Рисунок 33" descr="Изображение выглядит как текст, снимок экрана&#10;&#10;Автоматически созданное описание">
            <a:extLst>
              <a:ext uri="{FF2B5EF4-FFF2-40B4-BE49-F238E27FC236}">
                <a16:creationId xmlns:a16="http://schemas.microsoft.com/office/drawing/2014/main" id="{31F0E393-CE31-B14D-0B42-B6166173A49E}"/>
              </a:ext>
            </a:extLst>
          </p:cNvPr>
          <p:cNvPicPr>
            <a:picLocks noChangeAspect="1"/>
          </p:cNvPicPr>
          <p:nvPr/>
        </p:nvPicPr>
        <p:blipFill>
          <a:blip r:embed="rId4"/>
          <a:stretch>
            <a:fillRect/>
          </a:stretch>
        </p:blipFill>
        <p:spPr>
          <a:xfrm>
            <a:off x="6277381" y="3470618"/>
            <a:ext cx="5730426" cy="1127850"/>
          </a:xfrm>
          <a:prstGeom prst="rect">
            <a:avLst/>
          </a:prstGeom>
        </p:spPr>
      </p:pic>
      <p:cxnSp>
        <p:nvCxnSpPr>
          <p:cNvPr id="36" name="Прямая соединительная линия 35">
            <a:extLst>
              <a:ext uri="{FF2B5EF4-FFF2-40B4-BE49-F238E27FC236}">
                <a16:creationId xmlns:a16="http://schemas.microsoft.com/office/drawing/2014/main" id="{41C0E0AD-A627-971B-D187-235785DEA6F7}"/>
              </a:ext>
            </a:extLst>
          </p:cNvPr>
          <p:cNvCxnSpPr>
            <a:cxnSpLocks/>
          </p:cNvCxnSpPr>
          <p:nvPr/>
        </p:nvCxnSpPr>
        <p:spPr>
          <a:xfrm>
            <a:off x="1841326" y="4034543"/>
            <a:ext cx="2318358"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Скругленная соединительная линия 38">
            <a:extLst>
              <a:ext uri="{FF2B5EF4-FFF2-40B4-BE49-F238E27FC236}">
                <a16:creationId xmlns:a16="http://schemas.microsoft.com/office/drawing/2014/main" id="{E0CC17AD-8D5B-1DFE-F538-C48C98519572}"/>
              </a:ext>
            </a:extLst>
          </p:cNvPr>
          <p:cNvCxnSpPr>
            <a:cxnSpLocks/>
          </p:cNvCxnSpPr>
          <p:nvPr/>
        </p:nvCxnSpPr>
        <p:spPr>
          <a:xfrm>
            <a:off x="4208745" y="4034543"/>
            <a:ext cx="1983952" cy="89467"/>
          </a:xfrm>
          <a:prstGeom prst="curved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2" name="Рисунок 41">
            <a:extLst>
              <a:ext uri="{FF2B5EF4-FFF2-40B4-BE49-F238E27FC236}">
                <a16:creationId xmlns:a16="http://schemas.microsoft.com/office/drawing/2014/main" id="{24B4A1E1-1470-8368-2E9E-CB3DDDC62176}"/>
              </a:ext>
            </a:extLst>
          </p:cNvPr>
          <p:cNvPicPr>
            <a:picLocks noChangeAspect="1"/>
          </p:cNvPicPr>
          <p:nvPr/>
        </p:nvPicPr>
        <p:blipFill>
          <a:blip r:embed="rId5"/>
          <a:stretch>
            <a:fillRect/>
          </a:stretch>
        </p:blipFill>
        <p:spPr>
          <a:xfrm>
            <a:off x="5213487" y="5490151"/>
            <a:ext cx="3733800" cy="495300"/>
          </a:xfrm>
          <a:prstGeom prst="rect">
            <a:avLst/>
          </a:prstGeom>
        </p:spPr>
      </p:pic>
      <p:cxnSp>
        <p:nvCxnSpPr>
          <p:cNvPr id="44" name="Прямая соединительная линия 43">
            <a:extLst>
              <a:ext uri="{FF2B5EF4-FFF2-40B4-BE49-F238E27FC236}">
                <a16:creationId xmlns:a16="http://schemas.microsoft.com/office/drawing/2014/main" id="{685CCA0B-A33D-9D21-8873-35471AB10B3E}"/>
              </a:ext>
            </a:extLst>
          </p:cNvPr>
          <p:cNvCxnSpPr>
            <a:cxnSpLocks/>
          </p:cNvCxnSpPr>
          <p:nvPr/>
        </p:nvCxnSpPr>
        <p:spPr>
          <a:xfrm>
            <a:off x="1146132" y="4690997"/>
            <a:ext cx="4684734"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a:extLst>
              <a:ext uri="{FF2B5EF4-FFF2-40B4-BE49-F238E27FC236}">
                <a16:creationId xmlns:a16="http://schemas.microsoft.com/office/drawing/2014/main" id="{20F5C60D-09C3-4FC7-6B91-0F343298DA27}"/>
              </a:ext>
            </a:extLst>
          </p:cNvPr>
          <p:cNvCxnSpPr>
            <a:cxnSpLocks/>
          </p:cNvCxnSpPr>
          <p:nvPr/>
        </p:nvCxnSpPr>
        <p:spPr>
          <a:xfrm>
            <a:off x="134655" y="5057403"/>
            <a:ext cx="34853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Скругленная соединительная линия 48">
            <a:extLst>
              <a:ext uri="{FF2B5EF4-FFF2-40B4-BE49-F238E27FC236}">
                <a16:creationId xmlns:a16="http://schemas.microsoft.com/office/drawing/2014/main" id="{1DC5037A-E49E-D88B-CB65-4FE56DC8AA9E}"/>
              </a:ext>
            </a:extLst>
          </p:cNvPr>
          <p:cNvCxnSpPr>
            <a:cxnSpLocks/>
            <a:endCxn id="42" idx="1"/>
          </p:cNvCxnSpPr>
          <p:nvPr/>
        </p:nvCxnSpPr>
        <p:spPr>
          <a:xfrm>
            <a:off x="3638811" y="5042790"/>
            <a:ext cx="1574676" cy="695011"/>
          </a:xfrm>
          <a:prstGeom prst="curved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66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C4B309-8C70-91A9-E52E-F466AC8E46CC}"/>
              </a:ext>
            </a:extLst>
          </p:cNvPr>
          <p:cNvSpPr>
            <a:spLocks noGrp="1"/>
          </p:cNvSpPr>
          <p:nvPr>
            <p:ph type="title"/>
          </p:nvPr>
        </p:nvSpPr>
        <p:spPr>
          <a:xfrm>
            <a:off x="45385" y="-1"/>
            <a:ext cx="4489036" cy="3958225"/>
          </a:xfrm>
        </p:spPr>
        <p:txBody>
          <a:bodyPr>
            <a:normAutofit fontScale="90000"/>
          </a:bodyPr>
          <a:lstStyle/>
          <a:p>
            <a:pPr>
              <a:lnSpc>
                <a:spcPct val="115000"/>
              </a:lnSpc>
              <a:spcBef>
                <a:spcPts val="1200"/>
              </a:spcBef>
              <a:spcAft>
                <a:spcPts val="1200"/>
              </a:spcAft>
            </a:pPr>
            <a:r>
              <a:rPr lang="ru-RU" sz="1800" b="1" dirty="0">
                <a:effectLst/>
                <a:latin typeface="Arial" panose="020B0604020202020204" pitchFamily="34" charset="0"/>
                <a:ea typeface="Arial" panose="020B0604020202020204" pitchFamily="34" charset="0"/>
              </a:rPr>
              <a:t>Ученики:</a:t>
            </a:r>
            <a:br>
              <a:rPr lang="ru-RU" sz="1800" dirty="0">
                <a:effectLst/>
                <a:latin typeface="Arial" panose="020B0604020202020204" pitchFamily="34" charset="0"/>
                <a:ea typeface="Arial" panose="020B0604020202020204" pitchFamily="34" charset="0"/>
              </a:rPr>
            </a:br>
            <a:br>
              <a:rPr lang="ru-RU" sz="1800" dirty="0">
                <a:effectLst/>
                <a:latin typeface="Arial" panose="020B0604020202020204" pitchFamily="34" charset="0"/>
                <a:ea typeface="Arial" panose="020B0604020202020204" pitchFamily="34" charset="0"/>
              </a:rPr>
            </a:br>
            <a:r>
              <a:rPr lang="ru-RU" sz="1800" dirty="0">
                <a:solidFill>
                  <a:srgbClr val="FF0000"/>
                </a:solidFill>
                <a:effectLst/>
                <a:latin typeface="Arial" panose="020B0604020202020204" pitchFamily="34" charset="0"/>
                <a:ea typeface="Arial" panose="020B0604020202020204" pitchFamily="34" charset="0"/>
              </a:rPr>
              <a:t>После перехода на путь /</a:t>
            </a:r>
            <a:r>
              <a:rPr lang="ru-RU" sz="1800" dirty="0" err="1">
                <a:solidFill>
                  <a:srgbClr val="FF0000"/>
                </a:solidFill>
                <a:effectLst/>
                <a:latin typeface="Arial" panose="020B0604020202020204" pitchFamily="34" charset="0"/>
                <a:ea typeface="Arial" panose="020B0604020202020204" pitchFamily="34" charset="0"/>
              </a:rPr>
              <a:t>student</a:t>
            </a:r>
            <a:r>
              <a:rPr lang="ru-RU" sz="1800" dirty="0">
                <a:solidFill>
                  <a:srgbClr val="FF0000"/>
                </a:solidFill>
                <a:effectLst/>
                <a:latin typeface="Arial" panose="020B0604020202020204" pitchFamily="34" charset="0"/>
                <a:ea typeface="Arial" panose="020B0604020202020204" pitchFamily="34" charset="0"/>
              </a:rPr>
              <a:t>/ или нажатии на кнопку “Для Учеников” на главной странице, вы заметите надпись: </a:t>
            </a:r>
            <a:br>
              <a:rPr lang="ru-RU" sz="1800" dirty="0">
                <a:solidFill>
                  <a:srgbClr val="FF0000"/>
                </a:solidFill>
                <a:effectLst/>
                <a:latin typeface="Arial" panose="020B0604020202020204" pitchFamily="34" charset="0"/>
                <a:ea typeface="Arial" panose="020B0604020202020204" pitchFamily="34" charset="0"/>
              </a:rPr>
            </a:br>
            <a:r>
              <a:rPr lang="ru-RU" sz="1800" dirty="0">
                <a:solidFill>
                  <a:srgbClr val="FF0000"/>
                </a:solidFill>
                <a:effectLst/>
                <a:latin typeface="Arial" panose="020B0604020202020204" pitchFamily="34" charset="0"/>
                <a:ea typeface="Arial" panose="020B0604020202020204" pitchFamily="34" charset="0"/>
              </a:rPr>
              <a:t>“Добро пожаловать в Школьный дневник</a:t>
            </a:r>
            <a:br>
              <a:rPr lang="ru-RU" sz="1800" dirty="0">
                <a:solidFill>
                  <a:srgbClr val="FF0000"/>
                </a:solidFill>
                <a:effectLst/>
                <a:latin typeface="Arial" panose="020B0604020202020204" pitchFamily="34" charset="0"/>
                <a:ea typeface="Arial" panose="020B0604020202020204" pitchFamily="34" charset="0"/>
              </a:rPr>
            </a:br>
            <a:r>
              <a:rPr lang="ru-RU" sz="1800" dirty="0">
                <a:solidFill>
                  <a:srgbClr val="FF0000"/>
                </a:solidFill>
                <a:effectLst/>
                <a:latin typeface="Arial" panose="020B0604020202020204" pitchFamily="34" charset="0"/>
                <a:ea typeface="Arial" panose="020B0604020202020204" pitchFamily="34" charset="0"/>
              </a:rPr>
              <a:t>Здесь вы можете просматривать свое расписание, оценки и домашние задания.”</a:t>
            </a:r>
            <a:br>
              <a:rPr lang="ru-RU" sz="1800" dirty="0">
                <a:effectLst/>
                <a:latin typeface="Arial" panose="020B0604020202020204" pitchFamily="34" charset="0"/>
                <a:ea typeface="Arial" panose="020B0604020202020204" pitchFamily="34" charset="0"/>
              </a:rPr>
            </a:br>
            <a:br>
              <a:rPr lang="ru-RU" sz="1800" dirty="0">
                <a:effectLst/>
                <a:latin typeface="Arial" panose="020B0604020202020204" pitchFamily="34" charset="0"/>
                <a:ea typeface="Arial" panose="020B0604020202020204" pitchFamily="34" charset="0"/>
              </a:rPr>
            </a:br>
            <a:endParaRPr lang="ru-RU" dirty="0"/>
          </a:p>
        </p:txBody>
      </p:sp>
      <p:sp>
        <p:nvSpPr>
          <p:cNvPr id="7" name="TextBox 6">
            <a:extLst>
              <a:ext uri="{FF2B5EF4-FFF2-40B4-BE49-F238E27FC236}">
                <a16:creationId xmlns:a16="http://schemas.microsoft.com/office/drawing/2014/main" id="{CC9FC8AA-3EE5-E8F2-61D9-F8D04DEA5E09}"/>
              </a:ext>
            </a:extLst>
          </p:cNvPr>
          <p:cNvSpPr txBox="1"/>
          <p:nvPr/>
        </p:nvSpPr>
        <p:spPr>
          <a:xfrm>
            <a:off x="45385" y="3429000"/>
            <a:ext cx="3981733" cy="646331"/>
          </a:xfrm>
          <a:prstGeom prst="rect">
            <a:avLst/>
          </a:prstGeom>
          <a:noFill/>
        </p:spPr>
        <p:txBody>
          <a:bodyPr wrap="square">
            <a:spAutoFit/>
          </a:bodyPr>
          <a:lstStyle/>
          <a:p>
            <a:r>
              <a:rPr lang="ru-RU" sz="1800" dirty="0">
                <a:solidFill>
                  <a:srgbClr val="00B050"/>
                </a:solidFill>
                <a:effectLst/>
                <a:latin typeface="Arial" panose="020B0604020202020204" pitchFamily="34" charset="0"/>
                <a:ea typeface="Arial" panose="020B0604020202020204" pitchFamily="34" charset="0"/>
              </a:rPr>
              <a:t>В верхнем правом углу есть кнопка входа. </a:t>
            </a:r>
            <a:endParaRPr lang="ru-RU" dirty="0">
              <a:solidFill>
                <a:srgbClr val="00B050"/>
              </a:solidFill>
            </a:endParaRPr>
          </a:p>
        </p:txBody>
      </p:sp>
      <p:pic>
        <p:nvPicPr>
          <p:cNvPr id="9" name="Рисунок 8">
            <a:extLst>
              <a:ext uri="{FF2B5EF4-FFF2-40B4-BE49-F238E27FC236}">
                <a16:creationId xmlns:a16="http://schemas.microsoft.com/office/drawing/2014/main" id="{9ED320B8-6D38-DC9F-5A2A-7E5217B75E14}"/>
              </a:ext>
            </a:extLst>
          </p:cNvPr>
          <p:cNvPicPr>
            <a:picLocks noChangeAspect="1"/>
          </p:cNvPicPr>
          <p:nvPr/>
        </p:nvPicPr>
        <p:blipFill>
          <a:blip r:embed="rId2"/>
          <a:stretch>
            <a:fillRect/>
          </a:stretch>
        </p:blipFill>
        <p:spPr>
          <a:xfrm>
            <a:off x="4374215" y="77601"/>
            <a:ext cx="7772400" cy="4138590"/>
          </a:xfrm>
          <a:prstGeom prst="rect">
            <a:avLst/>
          </a:prstGeom>
        </p:spPr>
      </p:pic>
      <p:sp>
        <p:nvSpPr>
          <p:cNvPr id="10" name="Овал 9">
            <a:extLst>
              <a:ext uri="{FF2B5EF4-FFF2-40B4-BE49-F238E27FC236}">
                <a16:creationId xmlns:a16="http://schemas.microsoft.com/office/drawing/2014/main" id="{DB2AEB0E-C2AE-F6BB-126F-99BED86A76DF}"/>
              </a:ext>
            </a:extLst>
          </p:cNvPr>
          <p:cNvSpPr/>
          <p:nvPr/>
        </p:nvSpPr>
        <p:spPr>
          <a:xfrm>
            <a:off x="6259110" y="92018"/>
            <a:ext cx="2081408" cy="79351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вал 10">
            <a:extLst>
              <a:ext uri="{FF2B5EF4-FFF2-40B4-BE49-F238E27FC236}">
                <a16:creationId xmlns:a16="http://schemas.microsoft.com/office/drawing/2014/main" id="{915F05B4-0992-5182-F9B1-A354AC8CF4F0}"/>
              </a:ext>
            </a:extLst>
          </p:cNvPr>
          <p:cNvSpPr/>
          <p:nvPr/>
        </p:nvSpPr>
        <p:spPr>
          <a:xfrm>
            <a:off x="11686784" y="5313"/>
            <a:ext cx="505216" cy="236101"/>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extBox 12">
            <a:extLst>
              <a:ext uri="{FF2B5EF4-FFF2-40B4-BE49-F238E27FC236}">
                <a16:creationId xmlns:a16="http://schemas.microsoft.com/office/drawing/2014/main" id="{9E283C2E-71E1-C963-881C-52A2A9F0108F}"/>
              </a:ext>
            </a:extLst>
          </p:cNvPr>
          <p:cNvSpPr txBox="1"/>
          <p:nvPr/>
        </p:nvSpPr>
        <p:spPr>
          <a:xfrm>
            <a:off x="45385" y="4166798"/>
            <a:ext cx="6050615" cy="2613601"/>
          </a:xfrm>
          <a:prstGeom prst="rect">
            <a:avLst/>
          </a:prstGeom>
          <a:noFill/>
        </p:spPr>
        <p:txBody>
          <a:bodyPr wrap="square">
            <a:spAutoFit/>
          </a:bodyPr>
          <a:lstStyle/>
          <a:p>
            <a:pPr>
              <a:lnSpc>
                <a:spcPct val="115000"/>
              </a:lnSpc>
            </a:pPr>
            <a:r>
              <a:rPr lang="ru-RU" sz="1800" dirty="0">
                <a:solidFill>
                  <a:srgbClr val="7030A0"/>
                </a:solidFill>
                <a:effectLst/>
                <a:latin typeface="Arial" panose="020B0604020202020204" pitchFamily="34" charset="0"/>
                <a:ea typeface="Arial" panose="020B0604020202020204" pitchFamily="34" charset="0"/>
              </a:rPr>
              <a:t>Слева будет меню с выбором (при нажатии неавторизованным пользователем на любой из пунктов, система потребует войти):</a:t>
            </a:r>
            <a:endParaRPr lang="ru-RU" sz="1400" dirty="0">
              <a:solidFill>
                <a:srgbClr val="7030A0"/>
              </a:solidFill>
              <a:effectLst/>
              <a:latin typeface="Arial" panose="020B0604020202020204" pitchFamily="34" charset="0"/>
              <a:ea typeface="Arial" panose="020B0604020202020204" pitchFamily="34" charset="0"/>
            </a:endParaRPr>
          </a:p>
          <a:p>
            <a:pPr marL="342900" lvl="0" indent="-342900">
              <a:lnSpc>
                <a:spcPct val="115000"/>
              </a:lnSpc>
              <a:buFont typeface="Symbol" pitchFamily="2" charset="2"/>
              <a:buChar char="-"/>
            </a:pPr>
            <a:r>
              <a:rPr lang="ru-RU" sz="1800" u="none" strike="noStrike" dirty="0">
                <a:solidFill>
                  <a:srgbClr val="7030A0"/>
                </a:solidFill>
                <a:effectLst/>
                <a:latin typeface="Arial" panose="020B0604020202020204" pitchFamily="34" charset="0"/>
                <a:ea typeface="Arial" panose="020B0604020202020204" pitchFamily="34" charset="0"/>
              </a:rPr>
              <a:t>Оценки и посещаемость</a:t>
            </a:r>
            <a:endParaRPr lang="ru-RU" sz="1400" u="none" strike="noStrike" dirty="0">
              <a:solidFill>
                <a:srgbClr val="7030A0"/>
              </a:solidFill>
              <a:effectLst/>
              <a:latin typeface="Arial" panose="020B0604020202020204" pitchFamily="34" charset="0"/>
              <a:ea typeface="Arial" panose="020B0604020202020204" pitchFamily="34" charset="0"/>
            </a:endParaRPr>
          </a:p>
          <a:p>
            <a:pPr marL="342900" lvl="0" indent="-342900">
              <a:lnSpc>
                <a:spcPct val="115000"/>
              </a:lnSpc>
              <a:buFont typeface="Symbol" pitchFamily="2" charset="2"/>
              <a:buChar char="-"/>
            </a:pPr>
            <a:r>
              <a:rPr lang="ru-RU" sz="1800" u="none" strike="noStrike" dirty="0">
                <a:solidFill>
                  <a:srgbClr val="7030A0"/>
                </a:solidFill>
                <a:effectLst/>
                <a:latin typeface="Arial" panose="020B0604020202020204" pitchFamily="34" charset="0"/>
                <a:ea typeface="Arial" panose="020B0604020202020204" pitchFamily="34" charset="0"/>
              </a:rPr>
              <a:t>Расписание</a:t>
            </a:r>
            <a:endParaRPr lang="ru-RU" sz="1400" u="none" strike="noStrike" dirty="0">
              <a:solidFill>
                <a:srgbClr val="7030A0"/>
              </a:solidFill>
              <a:effectLst/>
              <a:latin typeface="Arial" panose="020B0604020202020204" pitchFamily="34" charset="0"/>
              <a:ea typeface="Arial" panose="020B0604020202020204" pitchFamily="34" charset="0"/>
            </a:endParaRPr>
          </a:p>
          <a:p>
            <a:pPr marL="342900" lvl="0" indent="-342900">
              <a:lnSpc>
                <a:spcPct val="115000"/>
              </a:lnSpc>
              <a:buFont typeface="Symbol" pitchFamily="2" charset="2"/>
              <a:buChar char="-"/>
            </a:pPr>
            <a:r>
              <a:rPr lang="ru-RU" sz="1800" u="none" strike="noStrike" dirty="0">
                <a:solidFill>
                  <a:srgbClr val="7030A0"/>
                </a:solidFill>
                <a:effectLst/>
                <a:latin typeface="Arial" panose="020B0604020202020204" pitchFamily="34" charset="0"/>
                <a:ea typeface="Arial" panose="020B0604020202020204" pitchFamily="34" charset="0"/>
              </a:rPr>
              <a:t>Домашнее задание</a:t>
            </a:r>
            <a:endParaRPr lang="ru-RU" sz="1400" u="none" strike="noStrike" dirty="0">
              <a:solidFill>
                <a:srgbClr val="7030A0"/>
              </a:solidFill>
              <a:effectLst/>
              <a:latin typeface="Arial" panose="020B0604020202020204" pitchFamily="34" charset="0"/>
              <a:ea typeface="Arial" panose="020B0604020202020204" pitchFamily="34" charset="0"/>
            </a:endParaRPr>
          </a:p>
          <a:p>
            <a:pPr marL="342900" lvl="0" indent="-342900">
              <a:lnSpc>
                <a:spcPct val="115000"/>
              </a:lnSpc>
              <a:buFont typeface="Symbol" pitchFamily="2" charset="2"/>
              <a:buChar char="-"/>
            </a:pPr>
            <a:r>
              <a:rPr lang="ru-RU" sz="1800" u="none" strike="noStrike" dirty="0">
                <a:solidFill>
                  <a:srgbClr val="7030A0"/>
                </a:solidFill>
                <a:effectLst/>
                <a:latin typeface="Arial" panose="020B0604020202020204" pitchFamily="34" charset="0"/>
                <a:ea typeface="Arial" panose="020B0604020202020204" pitchFamily="34" charset="0"/>
              </a:rPr>
              <a:t>Одноклассники</a:t>
            </a:r>
            <a:endParaRPr lang="ru-RU" sz="1400" u="none" strike="noStrike" dirty="0">
              <a:solidFill>
                <a:srgbClr val="7030A0"/>
              </a:solidFill>
              <a:effectLst/>
              <a:latin typeface="Arial" panose="020B0604020202020204" pitchFamily="34" charset="0"/>
              <a:ea typeface="Arial" panose="020B0604020202020204" pitchFamily="34" charset="0"/>
            </a:endParaRPr>
          </a:p>
          <a:p>
            <a:pPr marL="342900" lvl="0" indent="-342900">
              <a:lnSpc>
                <a:spcPct val="115000"/>
              </a:lnSpc>
              <a:buFont typeface="Symbol" pitchFamily="2" charset="2"/>
              <a:buChar char="-"/>
            </a:pPr>
            <a:r>
              <a:rPr lang="ru-RU" sz="1800" u="none" strike="noStrike" dirty="0">
                <a:solidFill>
                  <a:srgbClr val="7030A0"/>
                </a:solidFill>
                <a:effectLst/>
                <a:latin typeface="Arial" panose="020B0604020202020204" pitchFamily="34" charset="0"/>
                <a:ea typeface="Arial" panose="020B0604020202020204" pitchFamily="34" charset="0"/>
              </a:rPr>
              <a:t>Настройки профиля</a:t>
            </a:r>
            <a:endParaRPr lang="ru-RU" sz="1400" u="none" strike="noStrike" dirty="0">
              <a:solidFill>
                <a:srgbClr val="7030A0"/>
              </a:solidFill>
              <a:effectLst/>
              <a:latin typeface="Arial" panose="020B0604020202020204" pitchFamily="34" charset="0"/>
              <a:ea typeface="Arial" panose="020B0604020202020204" pitchFamily="34" charset="0"/>
            </a:endParaRPr>
          </a:p>
        </p:txBody>
      </p:sp>
      <p:sp>
        <p:nvSpPr>
          <p:cNvPr id="14" name="Овал 13">
            <a:extLst>
              <a:ext uri="{FF2B5EF4-FFF2-40B4-BE49-F238E27FC236}">
                <a16:creationId xmlns:a16="http://schemas.microsoft.com/office/drawing/2014/main" id="{7212038A-ED80-120A-B25A-CBB78F99881C}"/>
              </a:ext>
            </a:extLst>
          </p:cNvPr>
          <p:cNvSpPr/>
          <p:nvPr/>
        </p:nvSpPr>
        <p:spPr>
          <a:xfrm>
            <a:off x="4242191" y="177255"/>
            <a:ext cx="1073019" cy="1081611"/>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9064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473F1B-238B-404F-CD44-2B8FFAC1E2CF}"/>
              </a:ext>
            </a:extLst>
          </p:cNvPr>
          <p:cNvSpPr>
            <a:spLocks noGrp="1"/>
          </p:cNvSpPr>
          <p:nvPr>
            <p:ph type="title"/>
          </p:nvPr>
        </p:nvSpPr>
        <p:spPr>
          <a:xfrm>
            <a:off x="0" y="0"/>
            <a:ext cx="4670664" cy="2781822"/>
          </a:xfrm>
        </p:spPr>
        <p:txBody>
          <a:bodyPr>
            <a:normAutofit/>
          </a:bodyPr>
          <a:lstStyle/>
          <a:p>
            <a:pPr>
              <a:lnSpc>
                <a:spcPct val="115000"/>
              </a:lnSpc>
            </a:pPr>
            <a:r>
              <a:rPr lang="ru-RU" sz="1800" dirty="0">
                <a:effectLst/>
                <a:latin typeface="Arial" panose="020B0604020202020204" pitchFamily="34" charset="0"/>
                <a:ea typeface="Arial" panose="020B0604020202020204" pitchFamily="34" charset="0"/>
              </a:rPr>
              <a:t>При нажатии на “Оценки и посещаемость” вы попадете на страницу с выбором предмета, по которому вы хотите посмотреть оценки и свою посещаемость. </a:t>
            </a:r>
            <a:br>
              <a:rPr lang="ru-RU" sz="1800" dirty="0">
                <a:effectLst/>
                <a:latin typeface="Arial" panose="020B0604020202020204" pitchFamily="34" charset="0"/>
                <a:ea typeface="Arial" panose="020B0604020202020204" pitchFamily="34" charset="0"/>
              </a:rPr>
            </a:br>
            <a:endParaRPr lang="ru-RU" dirty="0"/>
          </a:p>
        </p:txBody>
      </p:sp>
      <p:pic>
        <p:nvPicPr>
          <p:cNvPr id="5" name="Рисунок 4" descr="Изображение выглядит как текст, снимок экрана, Шрифт, дизайн&#10;&#10;Автоматически созданное описание">
            <a:extLst>
              <a:ext uri="{FF2B5EF4-FFF2-40B4-BE49-F238E27FC236}">
                <a16:creationId xmlns:a16="http://schemas.microsoft.com/office/drawing/2014/main" id="{E283511A-70AD-F898-CE8D-AFA8D4FAF6A3}"/>
              </a:ext>
            </a:extLst>
          </p:cNvPr>
          <p:cNvPicPr>
            <a:picLocks noChangeAspect="1"/>
          </p:cNvPicPr>
          <p:nvPr/>
        </p:nvPicPr>
        <p:blipFill>
          <a:blip r:embed="rId2"/>
          <a:stretch>
            <a:fillRect/>
          </a:stretch>
        </p:blipFill>
        <p:spPr>
          <a:xfrm>
            <a:off x="4417747" y="7023"/>
            <a:ext cx="1290181" cy="2634467"/>
          </a:xfrm>
          <a:prstGeom prst="rect">
            <a:avLst/>
          </a:prstGeom>
        </p:spPr>
      </p:pic>
      <p:sp>
        <p:nvSpPr>
          <p:cNvPr id="7" name="TextBox 6">
            <a:extLst>
              <a:ext uri="{FF2B5EF4-FFF2-40B4-BE49-F238E27FC236}">
                <a16:creationId xmlns:a16="http://schemas.microsoft.com/office/drawing/2014/main" id="{75BF4F73-8E2A-991D-75B6-6CED829843B9}"/>
              </a:ext>
            </a:extLst>
          </p:cNvPr>
          <p:cNvSpPr txBox="1"/>
          <p:nvPr/>
        </p:nvSpPr>
        <p:spPr>
          <a:xfrm>
            <a:off x="111168" y="4461971"/>
            <a:ext cx="4261702" cy="1020857"/>
          </a:xfrm>
          <a:prstGeom prst="rect">
            <a:avLst/>
          </a:prstGeom>
          <a:noFill/>
        </p:spPr>
        <p:txBody>
          <a:bodyPr wrap="square">
            <a:spAutoFit/>
          </a:bodyPr>
          <a:lstStyle/>
          <a:p>
            <a:pPr>
              <a:lnSpc>
                <a:spcPct val="115000"/>
              </a:lnSpc>
            </a:pPr>
            <a:r>
              <a:rPr lang="ru-RU" sz="1800" dirty="0">
                <a:effectLst/>
                <a:latin typeface="Arial" panose="020B0604020202020204" pitchFamily="34" charset="0"/>
                <a:ea typeface="Arial" panose="020B0604020202020204" pitchFamily="34" charset="0"/>
              </a:rPr>
              <a:t>При нажатии на “Домашнее задание” вы увидите список всех домашних заданий, с датой их сдачи. </a:t>
            </a:r>
            <a:endParaRPr lang="ru-RU" sz="1400" dirty="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E32F55E1-9EBC-CC3E-B193-4DE88B47E40B}"/>
              </a:ext>
            </a:extLst>
          </p:cNvPr>
          <p:cNvSpPr txBox="1"/>
          <p:nvPr/>
        </p:nvSpPr>
        <p:spPr>
          <a:xfrm>
            <a:off x="470473" y="2746947"/>
            <a:ext cx="3984842" cy="1200329"/>
          </a:xfrm>
          <a:prstGeom prst="rect">
            <a:avLst/>
          </a:prstGeom>
          <a:noFill/>
        </p:spPr>
        <p:txBody>
          <a:bodyPr wrap="square">
            <a:spAutoFit/>
          </a:bodyPr>
          <a:lstStyle/>
          <a:p>
            <a:r>
              <a:rPr lang="ru-RU" sz="1800" dirty="0">
                <a:effectLst/>
                <a:latin typeface="Arial" panose="020B0604020202020204" pitchFamily="34" charset="0"/>
                <a:ea typeface="Arial" panose="020B0604020202020204" pitchFamily="34" charset="0"/>
              </a:rPr>
              <a:t>При нажатии на “расписание” вы попадете на страницу с таблицей вашего расписания уроков.</a:t>
            </a:r>
            <a:br>
              <a:rPr lang="ru-RU" sz="1800" dirty="0">
                <a:effectLst/>
                <a:latin typeface="Arial" panose="020B0604020202020204" pitchFamily="34" charset="0"/>
                <a:ea typeface="Arial" panose="020B0604020202020204" pitchFamily="34" charset="0"/>
              </a:rPr>
            </a:br>
            <a:endParaRPr lang="ru-RU" dirty="0"/>
          </a:p>
        </p:txBody>
      </p:sp>
      <p:pic>
        <p:nvPicPr>
          <p:cNvPr id="11" name="Рисунок 10" descr="Изображение выглядит как текст, снимок экрана, меню&#10;&#10;Автоматически созданное описание">
            <a:extLst>
              <a:ext uri="{FF2B5EF4-FFF2-40B4-BE49-F238E27FC236}">
                <a16:creationId xmlns:a16="http://schemas.microsoft.com/office/drawing/2014/main" id="{099FA2E0-60D3-4588-A7B0-FB42D0DFE140}"/>
              </a:ext>
            </a:extLst>
          </p:cNvPr>
          <p:cNvPicPr>
            <a:picLocks noChangeAspect="1"/>
          </p:cNvPicPr>
          <p:nvPr/>
        </p:nvPicPr>
        <p:blipFill>
          <a:blip r:embed="rId3"/>
          <a:stretch>
            <a:fillRect/>
          </a:stretch>
        </p:blipFill>
        <p:spPr>
          <a:xfrm>
            <a:off x="5737417" y="38789"/>
            <a:ext cx="4893288" cy="3768156"/>
          </a:xfrm>
          <a:prstGeom prst="rect">
            <a:avLst/>
          </a:prstGeom>
        </p:spPr>
      </p:pic>
      <p:pic>
        <p:nvPicPr>
          <p:cNvPr id="13" name="Рисунок 12">
            <a:extLst>
              <a:ext uri="{FF2B5EF4-FFF2-40B4-BE49-F238E27FC236}">
                <a16:creationId xmlns:a16="http://schemas.microsoft.com/office/drawing/2014/main" id="{3B18142A-760A-4527-3C28-B5EDFECDE938}"/>
              </a:ext>
            </a:extLst>
          </p:cNvPr>
          <p:cNvPicPr>
            <a:picLocks noChangeAspect="1"/>
          </p:cNvPicPr>
          <p:nvPr/>
        </p:nvPicPr>
        <p:blipFill>
          <a:blip r:embed="rId4"/>
          <a:stretch>
            <a:fillRect/>
          </a:stretch>
        </p:blipFill>
        <p:spPr>
          <a:xfrm>
            <a:off x="54491" y="5785027"/>
            <a:ext cx="4893289" cy="484141"/>
          </a:xfrm>
          <a:prstGeom prst="rect">
            <a:avLst/>
          </a:prstGeom>
        </p:spPr>
      </p:pic>
      <p:sp>
        <p:nvSpPr>
          <p:cNvPr id="15" name="TextBox 14">
            <a:extLst>
              <a:ext uri="{FF2B5EF4-FFF2-40B4-BE49-F238E27FC236}">
                <a16:creationId xmlns:a16="http://schemas.microsoft.com/office/drawing/2014/main" id="{2B041D0A-54A3-49E2-0E87-DF087B3A7604}"/>
              </a:ext>
            </a:extLst>
          </p:cNvPr>
          <p:cNvSpPr txBox="1"/>
          <p:nvPr/>
        </p:nvSpPr>
        <p:spPr>
          <a:xfrm>
            <a:off x="5174296" y="4045076"/>
            <a:ext cx="5117401" cy="1339406"/>
          </a:xfrm>
          <a:prstGeom prst="rect">
            <a:avLst/>
          </a:prstGeom>
          <a:noFill/>
        </p:spPr>
        <p:txBody>
          <a:bodyPr wrap="square">
            <a:spAutoFit/>
          </a:bodyPr>
          <a:lstStyle/>
          <a:p>
            <a:pPr>
              <a:lnSpc>
                <a:spcPct val="115000"/>
              </a:lnSpc>
            </a:pPr>
            <a:r>
              <a:rPr lang="ru-RU" sz="1800" dirty="0">
                <a:effectLst/>
                <a:latin typeface="Arial" panose="020B0604020202020204" pitchFamily="34" charset="0"/>
                <a:ea typeface="Arial" panose="020B0604020202020204" pitchFamily="34" charset="0"/>
              </a:rPr>
              <a:t>При нажатии на “Одноклассники” вы увидите список учеников в вашем классе (Имя, Фамилия, Номер телефона и электронную почту).</a:t>
            </a:r>
            <a:endParaRPr lang="ru-RU" sz="1400" dirty="0">
              <a:effectLst/>
              <a:latin typeface="Arial" panose="020B0604020202020204" pitchFamily="34" charset="0"/>
              <a:ea typeface="Arial" panose="020B0604020202020204" pitchFamily="34" charset="0"/>
            </a:endParaRPr>
          </a:p>
        </p:txBody>
      </p:sp>
      <p:pic>
        <p:nvPicPr>
          <p:cNvPr id="17" name="Рисунок 16" descr="Изображение выглядит как текст, Шрифт, число, снимок экрана&#10;&#10;Автоматически созданное описание">
            <a:extLst>
              <a:ext uri="{FF2B5EF4-FFF2-40B4-BE49-F238E27FC236}">
                <a16:creationId xmlns:a16="http://schemas.microsoft.com/office/drawing/2014/main" id="{647A7CCA-A80D-5FBF-84F4-31D59D5D1D6E}"/>
              </a:ext>
            </a:extLst>
          </p:cNvPr>
          <p:cNvPicPr>
            <a:picLocks noChangeAspect="1"/>
          </p:cNvPicPr>
          <p:nvPr/>
        </p:nvPicPr>
        <p:blipFill>
          <a:blip r:embed="rId5"/>
          <a:stretch>
            <a:fillRect/>
          </a:stretch>
        </p:blipFill>
        <p:spPr>
          <a:xfrm>
            <a:off x="7517323" y="5783454"/>
            <a:ext cx="4257142" cy="863142"/>
          </a:xfrm>
          <a:prstGeom prst="rect">
            <a:avLst/>
          </a:prstGeom>
        </p:spPr>
      </p:pic>
      <p:cxnSp>
        <p:nvCxnSpPr>
          <p:cNvPr id="19" name="Прямая со стрелкой 18">
            <a:extLst>
              <a:ext uri="{FF2B5EF4-FFF2-40B4-BE49-F238E27FC236}">
                <a16:creationId xmlns:a16="http://schemas.microsoft.com/office/drawing/2014/main" id="{107806F0-C57D-C48D-F250-FF6457F2D824}"/>
              </a:ext>
            </a:extLst>
          </p:cNvPr>
          <p:cNvCxnSpPr>
            <a:cxnSpLocks/>
            <a:endCxn id="5" idx="1"/>
          </p:cNvCxnSpPr>
          <p:nvPr/>
        </p:nvCxnSpPr>
        <p:spPr>
          <a:xfrm>
            <a:off x="3458470" y="1118000"/>
            <a:ext cx="959277" cy="2062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737FAD07-C268-EA8F-E23B-B1381B4E7247}"/>
              </a:ext>
            </a:extLst>
          </p:cNvPr>
          <p:cNvCxnSpPr>
            <a:cxnSpLocks/>
          </p:cNvCxnSpPr>
          <p:nvPr/>
        </p:nvCxnSpPr>
        <p:spPr>
          <a:xfrm flipV="1">
            <a:off x="4102274" y="2907349"/>
            <a:ext cx="1635143" cy="502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a:extLst>
              <a:ext uri="{FF2B5EF4-FFF2-40B4-BE49-F238E27FC236}">
                <a16:creationId xmlns:a16="http://schemas.microsoft.com/office/drawing/2014/main" id="{9180F27C-66F8-79F4-6810-891741AD783F}"/>
              </a:ext>
            </a:extLst>
          </p:cNvPr>
          <p:cNvCxnSpPr>
            <a:cxnSpLocks/>
          </p:cNvCxnSpPr>
          <p:nvPr/>
        </p:nvCxnSpPr>
        <p:spPr>
          <a:xfrm>
            <a:off x="3288082" y="5219737"/>
            <a:ext cx="275573" cy="520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99306247-2DB9-7D80-7B22-B828278BBC4B}"/>
              </a:ext>
            </a:extLst>
          </p:cNvPr>
          <p:cNvCxnSpPr/>
          <p:nvPr/>
        </p:nvCxnSpPr>
        <p:spPr>
          <a:xfrm>
            <a:off x="6225436" y="5173249"/>
            <a:ext cx="3068876" cy="566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606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6BB055C-1697-5C5F-BC72-414F96F6CA2A}"/>
              </a:ext>
            </a:extLst>
          </p:cNvPr>
          <p:cNvSpPr>
            <a:spLocks noGrp="1"/>
          </p:cNvSpPr>
          <p:nvPr>
            <p:ph type="title"/>
          </p:nvPr>
        </p:nvSpPr>
        <p:spPr>
          <a:xfrm>
            <a:off x="175363" y="156575"/>
            <a:ext cx="7171152" cy="2104373"/>
          </a:xfrm>
        </p:spPr>
        <p:txBody>
          <a:bodyPr>
            <a:normAutofit/>
          </a:bodyPr>
          <a:lstStyle/>
          <a:p>
            <a:r>
              <a:rPr lang="ru-RU" sz="1800" dirty="0">
                <a:effectLst/>
                <a:latin typeface="Arial" panose="020B0604020202020204" pitchFamily="34" charset="0"/>
                <a:ea typeface="Arial" panose="020B0604020202020204" pitchFamily="34" charset="0"/>
              </a:rPr>
              <a:t>При нажатии на “Настройки профиля” вы попадете на страницу с данными вашего профиля и вы будете вправе их изменить. После замены данных следует нажать на кнопку “Сохранить”. На этой странице вы также можете получить свой личный </a:t>
            </a:r>
            <a:r>
              <a:rPr lang="ru-RU" sz="1800" dirty="0" err="1">
                <a:effectLst/>
                <a:latin typeface="Arial" panose="020B0604020202020204" pitchFamily="34" charset="0"/>
                <a:ea typeface="Arial" panose="020B0604020202020204" pitchFamily="34" charset="0"/>
              </a:rPr>
              <a:t>api</a:t>
            </a:r>
            <a:r>
              <a:rPr lang="ru-RU" sz="1800" dirty="0">
                <a:effectLst/>
                <a:latin typeface="Arial" panose="020B0604020202020204" pitchFamily="34" charset="0"/>
                <a:ea typeface="Arial" panose="020B0604020202020204" pitchFamily="34" charset="0"/>
              </a:rPr>
              <a:t>-ключ для сторонних запросов.</a:t>
            </a:r>
            <a:endParaRPr lang="ru-RU" dirty="0"/>
          </a:p>
        </p:txBody>
      </p:sp>
      <p:pic>
        <p:nvPicPr>
          <p:cNvPr id="5" name="Рисунок 4" descr="Изображение выглядит как текст, снимок экрана, программное обеспечение, Шрифт&#10;&#10;Автоматически созданное описание">
            <a:extLst>
              <a:ext uri="{FF2B5EF4-FFF2-40B4-BE49-F238E27FC236}">
                <a16:creationId xmlns:a16="http://schemas.microsoft.com/office/drawing/2014/main" id="{CD8FF780-DB04-254C-EAAF-6BB809FCCEDA}"/>
              </a:ext>
            </a:extLst>
          </p:cNvPr>
          <p:cNvPicPr>
            <a:picLocks noChangeAspect="1"/>
          </p:cNvPicPr>
          <p:nvPr/>
        </p:nvPicPr>
        <p:blipFill>
          <a:blip r:embed="rId2"/>
          <a:stretch>
            <a:fillRect/>
          </a:stretch>
        </p:blipFill>
        <p:spPr>
          <a:xfrm>
            <a:off x="6895578" y="1957220"/>
            <a:ext cx="4203408" cy="4393475"/>
          </a:xfrm>
          <a:prstGeom prst="rect">
            <a:avLst/>
          </a:prstGeom>
        </p:spPr>
      </p:pic>
    </p:spTree>
    <p:extLst>
      <p:ext uri="{BB962C8B-B14F-4D97-AF65-F5344CB8AC3E}">
        <p14:creationId xmlns:p14="http://schemas.microsoft.com/office/powerpoint/2010/main" val="172402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D09FAE-A306-0AA4-1E1D-CC839FF6E57F}"/>
              </a:ext>
            </a:extLst>
          </p:cNvPr>
          <p:cNvSpPr>
            <a:spLocks noGrp="1"/>
          </p:cNvSpPr>
          <p:nvPr>
            <p:ph type="title"/>
          </p:nvPr>
        </p:nvSpPr>
        <p:spPr>
          <a:xfrm>
            <a:off x="0" y="0"/>
            <a:ext cx="3945698" cy="4039644"/>
          </a:xfrm>
        </p:spPr>
        <p:txBody>
          <a:bodyPr>
            <a:normAutofit fontScale="90000"/>
          </a:bodyPr>
          <a:lstStyle/>
          <a:p>
            <a:pPr>
              <a:lnSpc>
                <a:spcPct val="115000"/>
              </a:lnSpc>
            </a:pPr>
            <a:r>
              <a:rPr lang="ru-RU" sz="1800" b="1" dirty="0">
                <a:effectLst/>
                <a:latin typeface="Arial" panose="020B0604020202020204" pitchFamily="34" charset="0"/>
                <a:ea typeface="Arial" panose="020B0604020202020204" pitchFamily="34" charset="0"/>
              </a:rPr>
              <a:t>Учителя:</a:t>
            </a:r>
            <a:br>
              <a:rPr lang="ru-RU" sz="1800" dirty="0">
                <a:effectLst/>
                <a:latin typeface="Arial" panose="020B0604020202020204" pitchFamily="34" charset="0"/>
                <a:ea typeface="Arial" panose="020B0604020202020204" pitchFamily="34" charset="0"/>
              </a:rPr>
            </a:br>
            <a:r>
              <a:rPr lang="ru-RU" sz="1800" b="1" dirty="0">
                <a:effectLst/>
                <a:latin typeface="Arial" panose="020B0604020202020204" pitchFamily="34" charset="0"/>
                <a:ea typeface="Arial" panose="020B0604020202020204" pitchFamily="34" charset="0"/>
              </a:rPr>
              <a:t> </a:t>
            </a:r>
            <a:br>
              <a:rPr lang="ru-RU" sz="1800" dirty="0">
                <a:effectLst/>
                <a:latin typeface="Arial" panose="020B0604020202020204" pitchFamily="34" charset="0"/>
                <a:ea typeface="Arial" panose="020B0604020202020204" pitchFamily="34" charset="0"/>
              </a:rPr>
            </a:br>
            <a:r>
              <a:rPr lang="ru-RU" sz="1800" dirty="0">
                <a:effectLst/>
                <a:latin typeface="Arial" panose="020B0604020202020204" pitchFamily="34" charset="0"/>
                <a:ea typeface="Arial" panose="020B0604020202020204" pitchFamily="34" charset="0"/>
              </a:rPr>
              <a:t>После перехода на путь /</a:t>
            </a:r>
            <a:r>
              <a:rPr lang="ru-RU" sz="1800" dirty="0" err="1">
                <a:effectLst/>
                <a:latin typeface="Arial" panose="020B0604020202020204" pitchFamily="34" charset="0"/>
                <a:ea typeface="Arial" panose="020B0604020202020204" pitchFamily="34" charset="0"/>
              </a:rPr>
              <a:t>teacher</a:t>
            </a:r>
            <a:r>
              <a:rPr lang="ru-RU" sz="1800" dirty="0">
                <a:effectLst/>
                <a:latin typeface="Arial" panose="020B0604020202020204" pitchFamily="34" charset="0"/>
                <a:ea typeface="Arial" panose="020B0604020202020204" pitchFamily="34" charset="0"/>
              </a:rPr>
              <a:t>/ или нажатии на кнопку “Для Учителей” на главной странице, вы заметите надпись:</a:t>
            </a:r>
            <a:br>
              <a:rPr lang="ru-RU" sz="1800" dirty="0">
                <a:effectLst/>
                <a:latin typeface="Arial" panose="020B0604020202020204" pitchFamily="34" charset="0"/>
                <a:ea typeface="Arial" panose="020B0604020202020204" pitchFamily="34" charset="0"/>
              </a:rPr>
            </a:br>
            <a:r>
              <a:rPr lang="ru-RU" sz="1800" dirty="0">
                <a:effectLst/>
                <a:latin typeface="Arial" panose="020B0604020202020204" pitchFamily="34" charset="0"/>
                <a:ea typeface="Arial" panose="020B0604020202020204" pitchFamily="34" charset="0"/>
              </a:rPr>
              <a:t>“Добро пожаловать в Учительскую</a:t>
            </a:r>
            <a:br>
              <a:rPr lang="ru-RU" sz="1800" dirty="0">
                <a:effectLst/>
                <a:latin typeface="Arial" panose="020B0604020202020204" pitchFamily="34" charset="0"/>
                <a:ea typeface="Arial" panose="020B0604020202020204" pitchFamily="34" charset="0"/>
              </a:rPr>
            </a:br>
            <a:r>
              <a:rPr lang="ru-RU" sz="1800" dirty="0">
                <a:effectLst/>
                <a:latin typeface="Arial" panose="020B0604020202020204" pitchFamily="34" charset="0"/>
                <a:ea typeface="Arial" panose="020B0604020202020204" pitchFamily="34" charset="0"/>
              </a:rPr>
              <a:t>Здесь вы можете ставить оценки, посещаемость и смотреть свое расписание”</a:t>
            </a:r>
            <a:br>
              <a:rPr lang="ru-RU" sz="1800" dirty="0">
                <a:effectLst/>
                <a:latin typeface="Arial" panose="020B0604020202020204" pitchFamily="34" charset="0"/>
                <a:ea typeface="Arial" panose="020B0604020202020204" pitchFamily="34" charset="0"/>
              </a:rPr>
            </a:br>
            <a:endParaRPr lang="ru-RU" dirty="0"/>
          </a:p>
        </p:txBody>
      </p:sp>
      <p:pic>
        <p:nvPicPr>
          <p:cNvPr id="5" name="Рисунок 4" descr="Изображение выглядит как снимок экрана, программное обеспечение, Мультимедийное программное обеспечение, текст&#10;&#10;Автоматически созданное описание">
            <a:extLst>
              <a:ext uri="{FF2B5EF4-FFF2-40B4-BE49-F238E27FC236}">
                <a16:creationId xmlns:a16="http://schemas.microsoft.com/office/drawing/2014/main" id="{14D480DC-57DA-37DC-9174-38DE0CCB8264}"/>
              </a:ext>
            </a:extLst>
          </p:cNvPr>
          <p:cNvPicPr>
            <a:picLocks noChangeAspect="1"/>
          </p:cNvPicPr>
          <p:nvPr/>
        </p:nvPicPr>
        <p:blipFill>
          <a:blip r:embed="rId2"/>
          <a:stretch>
            <a:fillRect/>
          </a:stretch>
        </p:blipFill>
        <p:spPr>
          <a:xfrm>
            <a:off x="4132400" y="0"/>
            <a:ext cx="8059600" cy="4269442"/>
          </a:xfrm>
          <a:prstGeom prst="rect">
            <a:avLst/>
          </a:prstGeom>
        </p:spPr>
      </p:pic>
      <p:sp>
        <p:nvSpPr>
          <p:cNvPr id="7" name="TextBox 6">
            <a:extLst>
              <a:ext uri="{FF2B5EF4-FFF2-40B4-BE49-F238E27FC236}">
                <a16:creationId xmlns:a16="http://schemas.microsoft.com/office/drawing/2014/main" id="{AAA821AA-E40D-84FC-652A-4417AF547F75}"/>
              </a:ext>
            </a:extLst>
          </p:cNvPr>
          <p:cNvSpPr txBox="1"/>
          <p:nvPr/>
        </p:nvSpPr>
        <p:spPr>
          <a:xfrm>
            <a:off x="99019" y="4244399"/>
            <a:ext cx="5732223" cy="2613601"/>
          </a:xfrm>
          <a:prstGeom prst="rect">
            <a:avLst/>
          </a:prstGeom>
          <a:noFill/>
        </p:spPr>
        <p:txBody>
          <a:bodyPr wrap="square">
            <a:spAutoFit/>
          </a:bodyPr>
          <a:lstStyle/>
          <a:p>
            <a:pPr>
              <a:lnSpc>
                <a:spcPct val="115000"/>
              </a:lnSpc>
            </a:pPr>
            <a:r>
              <a:rPr lang="ru-RU" sz="1800" dirty="0">
                <a:effectLst/>
                <a:latin typeface="Arial" panose="020B0604020202020204" pitchFamily="34" charset="0"/>
                <a:ea typeface="Arial" panose="020B0604020202020204" pitchFamily="34" charset="0"/>
              </a:rPr>
              <a:t>У учителей есть две роли: Предметник и Завуч. </a:t>
            </a:r>
            <a:r>
              <a:rPr lang="ru-RU" sz="1800" dirty="0" err="1">
                <a:effectLst/>
                <a:latin typeface="Arial" panose="020B0604020202020204" pitchFamily="34" charset="0"/>
                <a:ea typeface="Arial" panose="020B0604020202020204" pitchFamily="34" charset="0"/>
              </a:rPr>
              <a:t>Пердметник</a:t>
            </a:r>
            <a:r>
              <a:rPr lang="ru-RU" sz="1800" dirty="0">
                <a:effectLst/>
                <a:latin typeface="Arial" panose="020B0604020202020204" pitchFamily="34" charset="0"/>
                <a:ea typeface="Arial" panose="020B0604020202020204" pitchFamily="34" charset="0"/>
              </a:rPr>
              <a:t> - учитель, который ведет уроки и может быть классным руководителем. Завуч - обладает всеми правами предметника, но дополнительно может управлять классами (Получить доступ ко всем классам школы, создавать их, добавлять в них учеников, удалять классы)</a:t>
            </a:r>
            <a:endParaRPr lang="ru-RU" sz="1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551403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D633AB-A2AF-60D9-5688-AD4DA0A32297}"/>
              </a:ext>
            </a:extLst>
          </p:cNvPr>
          <p:cNvSpPr txBox="1"/>
          <p:nvPr/>
        </p:nvSpPr>
        <p:spPr>
          <a:xfrm>
            <a:off x="0" y="0"/>
            <a:ext cx="6097044" cy="2295052"/>
          </a:xfrm>
          <a:prstGeom prst="rect">
            <a:avLst/>
          </a:prstGeom>
          <a:noFill/>
        </p:spPr>
        <p:txBody>
          <a:bodyPr wrap="square">
            <a:spAutoFit/>
          </a:bodyPr>
          <a:lstStyle/>
          <a:p>
            <a:pPr>
              <a:lnSpc>
                <a:spcPct val="115000"/>
              </a:lnSpc>
            </a:pPr>
            <a:r>
              <a:rPr lang="ru-RU" sz="1800" dirty="0">
                <a:effectLst/>
                <a:latin typeface="Arial" panose="020B0604020202020204" pitchFamily="34" charset="0"/>
                <a:ea typeface="Arial" panose="020B0604020202020204" pitchFamily="34" charset="0"/>
              </a:rPr>
              <a:t>Слева будет меню с выбором (при нажатии неавторизованным пользователем на любой из пунктов, система потребует войти):</a:t>
            </a:r>
          </a:p>
          <a:p>
            <a:pPr>
              <a:lnSpc>
                <a:spcPct val="115000"/>
              </a:lnSpc>
            </a:pPr>
            <a:r>
              <a:rPr lang="ru-RU" sz="1800" dirty="0">
                <a:effectLst/>
                <a:latin typeface="Arial" panose="020B0604020202020204" pitchFamily="34" charset="0"/>
                <a:ea typeface="Arial" panose="020B0604020202020204" pitchFamily="34" charset="0"/>
              </a:rPr>
              <a:t>  – Ведомые классы</a:t>
            </a:r>
          </a:p>
          <a:p>
            <a:pPr>
              <a:lnSpc>
                <a:spcPct val="115000"/>
              </a:lnSpc>
            </a:pPr>
            <a:r>
              <a:rPr lang="ru-RU" sz="1800" dirty="0">
                <a:effectLst/>
                <a:latin typeface="Arial" panose="020B0604020202020204" pitchFamily="34" charset="0"/>
                <a:ea typeface="Arial" panose="020B0604020202020204" pitchFamily="34" charset="0"/>
              </a:rPr>
              <a:t>  – Ваш класс</a:t>
            </a:r>
          </a:p>
          <a:p>
            <a:pPr>
              <a:lnSpc>
                <a:spcPct val="115000"/>
              </a:lnSpc>
            </a:pPr>
            <a:r>
              <a:rPr lang="ru-RU" sz="1800" dirty="0">
                <a:effectLst/>
                <a:latin typeface="Arial" panose="020B0604020202020204" pitchFamily="34" charset="0"/>
                <a:ea typeface="Arial" panose="020B0604020202020204" pitchFamily="34" charset="0"/>
              </a:rPr>
              <a:t>  – Ваше расписание</a:t>
            </a:r>
          </a:p>
          <a:p>
            <a:pPr>
              <a:lnSpc>
                <a:spcPct val="115000"/>
              </a:lnSpc>
            </a:pPr>
            <a:r>
              <a:rPr lang="ru-RU" sz="1800" dirty="0">
                <a:effectLst/>
                <a:latin typeface="Arial" panose="020B0604020202020204" pitchFamily="34" charset="0"/>
                <a:ea typeface="Arial" panose="020B0604020202020204" pitchFamily="34" charset="0"/>
              </a:rPr>
              <a:t>  – Настройки профиля</a:t>
            </a:r>
          </a:p>
        </p:txBody>
      </p:sp>
      <p:pic>
        <p:nvPicPr>
          <p:cNvPr id="7" name="Рисунок 6" descr="Изображение выглядит как текст, снимок экрана, Шрифт, дизайн&#10;&#10;Автоматически созданное описание">
            <a:extLst>
              <a:ext uri="{FF2B5EF4-FFF2-40B4-BE49-F238E27FC236}">
                <a16:creationId xmlns:a16="http://schemas.microsoft.com/office/drawing/2014/main" id="{42C7EFE6-D945-3A0E-4B57-608A7BB71B24}"/>
              </a:ext>
            </a:extLst>
          </p:cNvPr>
          <p:cNvPicPr>
            <a:picLocks noChangeAspect="1"/>
          </p:cNvPicPr>
          <p:nvPr/>
        </p:nvPicPr>
        <p:blipFill>
          <a:blip r:embed="rId2"/>
          <a:stretch>
            <a:fillRect/>
          </a:stretch>
        </p:blipFill>
        <p:spPr>
          <a:xfrm>
            <a:off x="5462187" y="111477"/>
            <a:ext cx="2256107" cy="2390645"/>
          </a:xfrm>
          <a:prstGeom prst="rect">
            <a:avLst/>
          </a:prstGeom>
        </p:spPr>
      </p:pic>
      <p:sp>
        <p:nvSpPr>
          <p:cNvPr id="9" name="TextBox 8">
            <a:extLst>
              <a:ext uri="{FF2B5EF4-FFF2-40B4-BE49-F238E27FC236}">
                <a16:creationId xmlns:a16="http://schemas.microsoft.com/office/drawing/2014/main" id="{4ED82FD1-2F93-9457-3D83-6E255AB50F9D}"/>
              </a:ext>
            </a:extLst>
          </p:cNvPr>
          <p:cNvSpPr txBox="1"/>
          <p:nvPr/>
        </p:nvSpPr>
        <p:spPr>
          <a:xfrm>
            <a:off x="73591" y="5298450"/>
            <a:ext cx="6122096" cy="1339406"/>
          </a:xfrm>
          <a:prstGeom prst="rect">
            <a:avLst/>
          </a:prstGeom>
          <a:noFill/>
        </p:spPr>
        <p:txBody>
          <a:bodyPr wrap="square">
            <a:spAutoFit/>
          </a:bodyPr>
          <a:lstStyle/>
          <a:p>
            <a:pPr>
              <a:lnSpc>
                <a:spcPct val="115000"/>
              </a:lnSpc>
            </a:pPr>
            <a:r>
              <a:rPr lang="ru-RU" sz="1800" dirty="0">
                <a:effectLst/>
                <a:latin typeface="Arial" panose="020B0604020202020204" pitchFamily="34" charset="0"/>
                <a:ea typeface="Arial" panose="020B0604020202020204" pitchFamily="34" charset="0"/>
              </a:rPr>
              <a:t>При нажатии на “Ведомые классы” или переходе по пути /</a:t>
            </a:r>
            <a:r>
              <a:rPr lang="ru-RU" sz="1800" dirty="0" err="1">
                <a:effectLst/>
                <a:latin typeface="Arial" panose="020B0604020202020204" pitchFamily="34" charset="0"/>
                <a:ea typeface="Arial" panose="020B0604020202020204" pitchFamily="34" charset="0"/>
              </a:rPr>
              <a:t>teacher</a:t>
            </a:r>
            <a:r>
              <a:rPr lang="ru-RU" sz="1800" dirty="0">
                <a:effectLst/>
                <a:latin typeface="Arial" panose="020B0604020202020204" pitchFamily="34" charset="0"/>
                <a:ea typeface="Arial" panose="020B0604020202020204" pitchFamily="34" charset="0"/>
              </a:rPr>
              <a:t>/</a:t>
            </a:r>
            <a:r>
              <a:rPr lang="ru-RU" sz="1800" dirty="0" err="1">
                <a:effectLst/>
                <a:latin typeface="Arial" panose="020B0604020202020204" pitchFamily="34" charset="0"/>
                <a:ea typeface="Arial" panose="020B0604020202020204" pitchFamily="34" charset="0"/>
              </a:rPr>
              <a:t>classes</a:t>
            </a:r>
            <a:r>
              <a:rPr lang="ru-RU" sz="1800" dirty="0">
                <a:effectLst/>
                <a:latin typeface="Arial" panose="020B0604020202020204" pitchFamily="34" charset="0"/>
                <a:ea typeface="Arial" panose="020B0604020202020204" pitchFamily="34" charset="0"/>
              </a:rPr>
              <a:t> откроется панель со всеми классами школы. Снизу каждого класса будет две кнопки “Добавить ученика” и “Удалить”. </a:t>
            </a:r>
          </a:p>
        </p:txBody>
      </p:sp>
      <p:pic>
        <p:nvPicPr>
          <p:cNvPr id="11" name="Рисунок 10" descr="Изображение выглядит как снимок экрана, текст, программное обеспечение, Мультимедийное программное обеспечение&#10;&#10;Автоматически созданное описание">
            <a:extLst>
              <a:ext uri="{FF2B5EF4-FFF2-40B4-BE49-F238E27FC236}">
                <a16:creationId xmlns:a16="http://schemas.microsoft.com/office/drawing/2014/main" id="{047CF0C8-857C-C348-39EA-B6B67B3C8405}"/>
              </a:ext>
            </a:extLst>
          </p:cNvPr>
          <p:cNvPicPr>
            <a:picLocks noChangeAspect="1"/>
          </p:cNvPicPr>
          <p:nvPr/>
        </p:nvPicPr>
        <p:blipFill>
          <a:blip r:embed="rId3"/>
          <a:stretch>
            <a:fillRect/>
          </a:stretch>
        </p:blipFill>
        <p:spPr>
          <a:xfrm>
            <a:off x="0" y="2468778"/>
            <a:ext cx="4780744" cy="2829672"/>
          </a:xfrm>
          <a:prstGeom prst="rect">
            <a:avLst/>
          </a:prstGeom>
        </p:spPr>
      </p:pic>
      <p:sp>
        <p:nvSpPr>
          <p:cNvPr id="13" name="TextBox 12">
            <a:extLst>
              <a:ext uri="{FF2B5EF4-FFF2-40B4-BE49-F238E27FC236}">
                <a16:creationId xmlns:a16="http://schemas.microsoft.com/office/drawing/2014/main" id="{352E4226-B380-BEDA-5C04-08B0CC2C0A85}"/>
              </a:ext>
            </a:extLst>
          </p:cNvPr>
          <p:cNvSpPr txBox="1"/>
          <p:nvPr/>
        </p:nvSpPr>
        <p:spPr>
          <a:xfrm>
            <a:off x="5835563" y="3784431"/>
            <a:ext cx="6122096" cy="2613601"/>
          </a:xfrm>
          <a:prstGeom prst="rect">
            <a:avLst/>
          </a:prstGeom>
          <a:noFill/>
        </p:spPr>
        <p:txBody>
          <a:bodyPr wrap="square">
            <a:spAutoFit/>
          </a:bodyPr>
          <a:lstStyle/>
          <a:p>
            <a:pPr>
              <a:lnSpc>
                <a:spcPct val="115000"/>
              </a:lnSpc>
            </a:pPr>
            <a:r>
              <a:rPr lang="ru-RU" sz="1800" dirty="0">
                <a:effectLst/>
                <a:latin typeface="Arial" panose="020B0604020202020204" pitchFamily="34" charset="0"/>
                <a:ea typeface="Arial" panose="020B0604020202020204" pitchFamily="34" charset="0"/>
              </a:rPr>
              <a:t>При нажатии на “Добавить ученика” появится форма для добавления ученика в конкретный класс. Первое поле - логин ученика(</a:t>
            </a:r>
            <a:r>
              <a:rPr lang="ru-RU" sz="1800" dirty="0" err="1">
                <a:effectLst/>
                <a:latin typeface="Arial" panose="020B0604020202020204" pitchFamily="34" charset="0"/>
                <a:ea typeface="Arial" panose="020B0604020202020204" pitchFamily="34" charset="0"/>
              </a:rPr>
              <a:t>username</a:t>
            </a:r>
            <a:r>
              <a:rPr lang="ru-RU" sz="1800" dirty="0">
                <a:effectLst/>
                <a:latin typeface="Arial" panose="020B0604020202020204" pitchFamily="34" charset="0"/>
                <a:ea typeface="Arial" panose="020B0604020202020204" pitchFamily="34" charset="0"/>
              </a:rPr>
              <a:t>), второе поле - Имя, третье - Фамилия, четвертое - </a:t>
            </a:r>
            <a:r>
              <a:rPr lang="ru-RU" sz="1800" dirty="0" err="1">
                <a:effectLst/>
                <a:latin typeface="Arial" panose="020B0604020202020204" pitchFamily="34" charset="0"/>
                <a:ea typeface="Arial" panose="020B0604020202020204" pitchFamily="34" charset="0"/>
              </a:rPr>
              <a:t>Email</a:t>
            </a:r>
            <a:r>
              <a:rPr lang="ru-RU" sz="1800" dirty="0">
                <a:effectLst/>
                <a:latin typeface="Arial" panose="020B0604020202020204" pitchFamily="34" charset="0"/>
                <a:ea typeface="Arial" panose="020B0604020202020204" pitchFamily="34" charset="0"/>
              </a:rPr>
              <a:t>, пятое - Пароль, шестое - Дата рождения (в виде календаря), седьмое - Номер телефона, восьмое - Адрес проживания. Ниже две кнопки, одна добавить ученика, другая отменит это действие. </a:t>
            </a:r>
          </a:p>
        </p:txBody>
      </p:sp>
      <p:pic>
        <p:nvPicPr>
          <p:cNvPr id="15" name="Рисунок 14" descr="Изображение выглядит как текст, снимок экрана, программное обеспечение, Веб-сайт&#10;&#10;Автоматически созданное описание">
            <a:extLst>
              <a:ext uri="{FF2B5EF4-FFF2-40B4-BE49-F238E27FC236}">
                <a16:creationId xmlns:a16="http://schemas.microsoft.com/office/drawing/2014/main" id="{6F3BD3DE-E4A4-6DA8-55EF-8052C3CEC54D}"/>
              </a:ext>
            </a:extLst>
          </p:cNvPr>
          <p:cNvPicPr>
            <a:picLocks noChangeAspect="1"/>
          </p:cNvPicPr>
          <p:nvPr/>
        </p:nvPicPr>
        <p:blipFill>
          <a:blip r:embed="rId4"/>
          <a:stretch>
            <a:fillRect/>
          </a:stretch>
        </p:blipFill>
        <p:spPr>
          <a:xfrm>
            <a:off x="9840490" y="72025"/>
            <a:ext cx="2298395" cy="3356975"/>
          </a:xfrm>
          <a:prstGeom prst="rect">
            <a:avLst/>
          </a:prstGeom>
        </p:spPr>
      </p:pic>
    </p:spTree>
    <p:extLst>
      <p:ext uri="{BB962C8B-B14F-4D97-AF65-F5344CB8AC3E}">
        <p14:creationId xmlns:p14="http://schemas.microsoft.com/office/powerpoint/2010/main" val="134083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08F505-61CD-CEC3-30E7-B28B0C16DDAA}"/>
              </a:ext>
            </a:extLst>
          </p:cNvPr>
          <p:cNvSpPr>
            <a:spLocks noGrp="1"/>
          </p:cNvSpPr>
          <p:nvPr>
            <p:ph type="title"/>
          </p:nvPr>
        </p:nvSpPr>
        <p:spPr>
          <a:xfrm>
            <a:off x="0" y="17745"/>
            <a:ext cx="6150279" cy="5525022"/>
          </a:xfrm>
        </p:spPr>
        <p:txBody>
          <a:bodyPr>
            <a:normAutofit/>
          </a:bodyPr>
          <a:lstStyle/>
          <a:p>
            <a:r>
              <a:rPr lang="ru-RU" sz="2000" dirty="0">
                <a:effectLst/>
                <a:latin typeface="Arial" panose="020B0604020202020204" pitchFamily="34" charset="0"/>
                <a:ea typeface="Arial" panose="020B0604020202020204" pitchFamily="34" charset="0"/>
              </a:rPr>
              <a:t>На странице с классами, выше списка есть кнопка “Добавить класс”, после нажатия на нее откроется форма с добавлением класса. Первое поле - Название класса, второе - Выбор учителя (в виде списка). Если нет свободного учителя (без классного руководства) вы не сможете создать класс. Ниже будет две кнопки “Создать” и “Отменить”. Одна создаст класс, другая отменит это действие.</a:t>
            </a:r>
            <a:r>
              <a:rPr lang="ru-RU" sz="2000" dirty="0">
                <a:effectLst/>
              </a:rPr>
              <a:t> </a:t>
            </a:r>
            <a:endParaRPr lang="ru-RU" sz="2000" dirty="0"/>
          </a:p>
        </p:txBody>
      </p:sp>
      <p:pic>
        <p:nvPicPr>
          <p:cNvPr id="5" name="Рисунок 4"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B45817B2-14B6-ECE8-847E-A0DB2232834D}"/>
              </a:ext>
            </a:extLst>
          </p:cNvPr>
          <p:cNvPicPr>
            <a:picLocks noChangeAspect="1"/>
          </p:cNvPicPr>
          <p:nvPr/>
        </p:nvPicPr>
        <p:blipFill>
          <a:blip r:embed="rId2"/>
          <a:stretch>
            <a:fillRect/>
          </a:stretch>
        </p:blipFill>
        <p:spPr>
          <a:xfrm>
            <a:off x="7198977" y="1716066"/>
            <a:ext cx="4698996" cy="4200219"/>
          </a:xfrm>
          <a:prstGeom prst="rect">
            <a:avLst/>
          </a:prstGeom>
        </p:spPr>
      </p:pic>
    </p:spTree>
    <p:extLst>
      <p:ext uri="{BB962C8B-B14F-4D97-AF65-F5344CB8AC3E}">
        <p14:creationId xmlns:p14="http://schemas.microsoft.com/office/powerpoint/2010/main" val="586459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a16="http://schemas.microsoft.com/office/drawing/2014/main" id="{AD9FF845-A9B8-04DF-8A72-797AED3944A5}"/>
              </a:ext>
            </a:extLst>
          </p:cNvPr>
          <p:cNvGraphicFramePr>
            <a:graphicFrameLocks noGrp="1"/>
          </p:cNvGraphicFramePr>
          <p:nvPr>
            <p:ph idx="1"/>
            <p:extLst>
              <p:ext uri="{D42A27DB-BD31-4B8C-83A1-F6EECF244321}">
                <p14:modId xmlns:p14="http://schemas.microsoft.com/office/powerpoint/2010/main" val="1035943005"/>
              </p:ext>
            </p:extLst>
          </p:nvPr>
        </p:nvGraphicFramePr>
        <p:xfrm>
          <a:off x="1977889" y="2066619"/>
          <a:ext cx="5981466" cy="505279"/>
        </p:xfrm>
        <a:graphic>
          <a:graphicData uri="http://schemas.openxmlformats.org/drawingml/2006/table">
            <a:tbl>
              <a:tblPr>
                <a:tableStyleId>{5C22544A-7EE6-4342-B048-85BDC9FD1C3A}</a:tableStyleId>
              </a:tblPr>
              <a:tblGrid>
                <a:gridCol w="1501665">
                  <a:extLst>
                    <a:ext uri="{9D8B030D-6E8A-4147-A177-3AD203B41FA5}">
                      <a16:colId xmlns:a16="http://schemas.microsoft.com/office/drawing/2014/main" val="4269319806"/>
                    </a:ext>
                  </a:extLst>
                </a:gridCol>
                <a:gridCol w="1990286">
                  <a:extLst>
                    <a:ext uri="{9D8B030D-6E8A-4147-A177-3AD203B41FA5}">
                      <a16:colId xmlns:a16="http://schemas.microsoft.com/office/drawing/2014/main" val="2248988193"/>
                    </a:ext>
                  </a:extLst>
                </a:gridCol>
                <a:gridCol w="2489515">
                  <a:extLst>
                    <a:ext uri="{9D8B030D-6E8A-4147-A177-3AD203B41FA5}">
                      <a16:colId xmlns:a16="http://schemas.microsoft.com/office/drawing/2014/main" val="1652843715"/>
                    </a:ext>
                  </a:extLst>
                </a:gridCol>
              </a:tblGrid>
              <a:tr h="505279">
                <a:tc>
                  <a:txBody>
                    <a:bodyPr/>
                    <a:lstStyle/>
                    <a:p>
                      <a:pPr algn="ctr">
                        <a:lnSpc>
                          <a:spcPct val="115000"/>
                        </a:lnSpc>
                      </a:pPr>
                      <a:r>
                        <a:rPr lang="ru-RU" sz="1100" dirty="0">
                          <a:effectLst/>
                        </a:rPr>
                        <a:t>ФИО ученика</a:t>
                      </a:r>
                      <a:endParaRPr lang="ru-RU" sz="1100" dirty="0">
                        <a:effectLst/>
                        <a:latin typeface="Arial" panose="020B0604020202020204" pitchFamily="34" charset="0"/>
                        <a:ea typeface="Arial" panose="020B0604020202020204" pitchFamily="34" charset="0"/>
                      </a:endParaRPr>
                    </a:p>
                  </a:txBody>
                  <a:tcPr marL="12700" marR="12700" marT="12700" marB="63500" anchor="b"/>
                </a:tc>
                <a:tc>
                  <a:txBody>
                    <a:bodyPr/>
                    <a:lstStyle/>
                    <a:p>
                      <a:pPr algn="ctr">
                        <a:lnSpc>
                          <a:spcPct val="115000"/>
                        </a:lnSpc>
                      </a:pPr>
                      <a:r>
                        <a:rPr lang="ru-RU" sz="1100">
                          <a:effectLst/>
                        </a:rPr>
                        <a:t>Оценки</a:t>
                      </a:r>
                      <a:endParaRPr lang="ru-RU" sz="1100">
                        <a:effectLst/>
                        <a:latin typeface="Arial" panose="020B0604020202020204" pitchFamily="34" charset="0"/>
                        <a:ea typeface="Arial" panose="020B0604020202020204" pitchFamily="34" charset="0"/>
                      </a:endParaRPr>
                    </a:p>
                  </a:txBody>
                  <a:tcPr marL="12700" marR="12700" marT="12700" marB="63500" anchor="b"/>
                </a:tc>
                <a:tc>
                  <a:txBody>
                    <a:bodyPr/>
                    <a:lstStyle/>
                    <a:p>
                      <a:pPr algn="ctr">
                        <a:lnSpc>
                          <a:spcPct val="115000"/>
                        </a:lnSpc>
                      </a:pPr>
                      <a:r>
                        <a:rPr lang="ru-RU" sz="1100" dirty="0">
                          <a:effectLst/>
                        </a:rPr>
                        <a:t>Посещаемость</a:t>
                      </a:r>
                      <a:endParaRPr lang="ru-RU" sz="1100" dirty="0">
                        <a:effectLst/>
                        <a:latin typeface="Arial" panose="020B0604020202020204" pitchFamily="34" charset="0"/>
                        <a:ea typeface="Arial" panose="020B0604020202020204" pitchFamily="34" charset="0"/>
                      </a:endParaRPr>
                    </a:p>
                  </a:txBody>
                  <a:tcPr marL="12700" marR="12700" marT="12700" marB="63500" anchor="b"/>
                </a:tc>
                <a:extLst>
                  <a:ext uri="{0D108BD9-81ED-4DB2-BD59-A6C34878D82A}">
                    <a16:rowId xmlns:a16="http://schemas.microsoft.com/office/drawing/2014/main" val="2493716003"/>
                  </a:ext>
                </a:extLst>
              </a:tr>
            </a:tbl>
          </a:graphicData>
        </a:graphic>
      </p:graphicFrame>
      <p:sp>
        <p:nvSpPr>
          <p:cNvPr id="5" name="Rectangle 1">
            <a:extLst>
              <a:ext uri="{FF2B5EF4-FFF2-40B4-BE49-F238E27FC236}">
                <a16:creationId xmlns:a16="http://schemas.microsoft.com/office/drawing/2014/main" id="{0F5F25CA-C2EC-A0C9-AF8A-0526F84F9C73}"/>
              </a:ext>
            </a:extLst>
          </p:cNvPr>
          <p:cNvSpPr>
            <a:spLocks noGrp="1" noChangeArrowheads="1"/>
          </p:cNvSpPr>
          <p:nvPr>
            <p:ph type="title"/>
          </p:nvPr>
        </p:nvSpPr>
        <p:spPr bwMode="auto">
          <a:xfrm>
            <a:off x="68894" y="138941"/>
            <a:ext cx="10333427"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Если в списке классов нажать на название класса, то откроется выбор всех предметов из их расписания. После нажатия на “Выбрать” под нужным предметом, вас перебросит на страницу с таблицей посещаемости и оценок и полями для добавления домашнего задания. Выше таблицы есть кнопка “Скачать отчет в Excel”, после нажатия на нее </a:t>
            </a:r>
            <a:r>
              <a:rPr kumimoji="0" lang="ru-RU" altLang="ru-RU" sz="1400" b="0" i="0" u="none" strike="noStrike" cap="none" normalizeH="0" baseline="0" dirty="0" err="1">
                <a:ln>
                  <a:noFill/>
                </a:ln>
                <a:solidFill>
                  <a:schemeClr val="tx1"/>
                </a:solidFill>
                <a:effectLst/>
                <a:latin typeface="Arial" panose="020B0604020202020204" pitchFamily="34" charset="0"/>
                <a:ea typeface="Arial" panose="020B0604020202020204" pitchFamily="34" charset="0"/>
              </a:rPr>
              <a:t>скачается</a:t>
            </a:r>
            <a:r>
              <a:rPr kumimoji="0" lang="ru-RU" altLang="ru-RU" sz="14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 таблица с информацией об этом классе, по выбранному предмету. В таблице есть три колонки </a:t>
            </a:r>
            <a:endParaRPr kumimoji="0" lang="ru-RU" altLang="ru-RU"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В таблице на сайте с оценками и посещаемостью можно добавлять, менять и удалять отметки учеников и изменять состояние посещаемости. если нажать на кнопку “Добавить дату” появится окно с выбором даты, которое создаст новую колонку с этой датой в таблице. Ниже таблицы - поле для добавления домашнего задания и выбором даты его сдачи. После нажатия на кнопку “Добавить ДЗ”, оно появится у учеников. Также ниже можно видеть все домашние задания, что были заданы ранее.</a:t>
            </a:r>
            <a:br>
              <a:rPr kumimoji="0" lang="ru-RU" altLang="ru-RU" sz="1400" b="0" i="0" u="none" strike="noStrike" cap="none" normalizeH="0" baseline="0" dirty="0">
                <a:ln>
                  <a:noFill/>
                </a:ln>
                <a:solidFill>
                  <a:schemeClr val="tx1"/>
                </a:solidFill>
                <a:effectLst/>
                <a:latin typeface="Arial" panose="020B0604020202020204" pitchFamily="34" charset="0"/>
                <a:ea typeface="Arial" panose="020B0604020202020204" pitchFamily="34" charset="0"/>
              </a:rPr>
            </a:br>
            <a:br>
              <a:rPr kumimoji="0" lang="ru-RU" altLang="ru-RU" sz="1400" b="0" i="0" u="none" strike="noStrike" cap="none" normalizeH="0" baseline="0" dirty="0">
                <a:ln>
                  <a:noFill/>
                </a:ln>
                <a:solidFill>
                  <a:schemeClr val="tx1"/>
                </a:solidFill>
                <a:effectLst/>
                <a:latin typeface="Arial" panose="020B0604020202020204" pitchFamily="34" charset="0"/>
                <a:ea typeface="Arial" panose="020B0604020202020204" pitchFamily="34" charset="0"/>
              </a:rPr>
            </a:b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pic>
        <p:nvPicPr>
          <p:cNvPr id="7" name="Рисунок 6" descr="Изображение выглядит как снимок экрана, текст, программное обеспечение, дизайн&#10;&#10;Автоматически созданное описание">
            <a:extLst>
              <a:ext uri="{FF2B5EF4-FFF2-40B4-BE49-F238E27FC236}">
                <a16:creationId xmlns:a16="http://schemas.microsoft.com/office/drawing/2014/main" id="{D20F85C6-6E46-E1E5-4682-F0AF5D65ED07}"/>
              </a:ext>
            </a:extLst>
          </p:cNvPr>
          <p:cNvPicPr>
            <a:picLocks noChangeAspect="1"/>
          </p:cNvPicPr>
          <p:nvPr/>
        </p:nvPicPr>
        <p:blipFill>
          <a:blip r:embed="rId2"/>
          <a:stretch>
            <a:fillRect/>
          </a:stretch>
        </p:blipFill>
        <p:spPr>
          <a:xfrm>
            <a:off x="0" y="2943616"/>
            <a:ext cx="5890556" cy="3551129"/>
          </a:xfrm>
          <a:prstGeom prst="rect">
            <a:avLst/>
          </a:prstGeom>
        </p:spPr>
      </p:pic>
      <p:pic>
        <p:nvPicPr>
          <p:cNvPr id="9" name="Рисунок 8" descr="Изображение выглядит как текст, снимок экрана, программное обеспечение, Значок на компьютере&#10;&#10;Автоматически созданное описание">
            <a:extLst>
              <a:ext uri="{FF2B5EF4-FFF2-40B4-BE49-F238E27FC236}">
                <a16:creationId xmlns:a16="http://schemas.microsoft.com/office/drawing/2014/main" id="{C9BBAE0A-1BCB-23E7-0E4B-A02124601DD0}"/>
              </a:ext>
            </a:extLst>
          </p:cNvPr>
          <p:cNvPicPr>
            <a:picLocks noChangeAspect="1"/>
          </p:cNvPicPr>
          <p:nvPr/>
        </p:nvPicPr>
        <p:blipFill>
          <a:blip r:embed="rId3"/>
          <a:stretch>
            <a:fillRect/>
          </a:stretch>
        </p:blipFill>
        <p:spPr>
          <a:xfrm>
            <a:off x="6382011" y="2681522"/>
            <a:ext cx="5507693" cy="4075316"/>
          </a:xfrm>
          <a:prstGeom prst="rect">
            <a:avLst/>
          </a:prstGeom>
        </p:spPr>
      </p:pic>
    </p:spTree>
    <p:extLst>
      <p:ext uri="{BB962C8B-B14F-4D97-AF65-F5344CB8AC3E}">
        <p14:creationId xmlns:p14="http://schemas.microsoft.com/office/powerpoint/2010/main" val="21625054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етка">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Сетка</Template>
  <TotalTime>58</TotalTime>
  <Words>1302</Words>
  <Application>Microsoft Macintosh PowerPoint</Application>
  <PresentationFormat>Широкоэкранный</PresentationFormat>
  <Paragraphs>52</Paragraphs>
  <Slides>18</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18</vt:i4>
      </vt:variant>
    </vt:vector>
  </HeadingPairs>
  <TitlesOfParts>
    <vt:vector size="22" baseType="lpstr">
      <vt:lpstr>Arial</vt:lpstr>
      <vt:lpstr>Century Gothic</vt:lpstr>
      <vt:lpstr>Symbol</vt:lpstr>
      <vt:lpstr>Сетка</vt:lpstr>
      <vt:lpstr>Проект Яндекс лицей </vt:lpstr>
      <vt:lpstr>В коде запускающим файлом является “app.py”. Все зависимости находятся в “req.txt” </vt:lpstr>
      <vt:lpstr>Ученики:  После перехода на путь /student/ или нажатии на кнопку “Для Учеников” на главной странице, вы заметите надпись:  “Добро пожаловать в Школьный дневник Здесь вы можете просматривать свое расписание, оценки и домашние задания.”  </vt:lpstr>
      <vt:lpstr>При нажатии на “Оценки и посещаемость” вы попадете на страницу с выбором предмета, по которому вы хотите посмотреть оценки и свою посещаемость.  </vt:lpstr>
      <vt:lpstr>При нажатии на “Настройки профиля” вы попадете на страницу с данными вашего профиля и вы будете вправе их изменить. После замены данных следует нажать на кнопку “Сохранить”. На этой странице вы также можете получить свой личный api-ключ для сторонних запросов.</vt:lpstr>
      <vt:lpstr>Учителя:   После перехода на путь /teacher/ или нажатии на кнопку “Для Учителей” на главной странице, вы заметите надпись: “Добро пожаловать в Учительскую Здесь вы можете ставить оценки, посещаемость и смотреть свое расписание” </vt:lpstr>
      <vt:lpstr>Презентация PowerPoint</vt:lpstr>
      <vt:lpstr>На странице с классами, выше списка есть кнопка “Добавить класс”, после нажатия на нее откроется форма с добавлением класса. Первое поле - Название класса, второе - Выбор учителя (в виде списка). Если нет свободного учителя (без классного руководства) вы не сможете создать класс. Ниже будет две кнопки “Создать” и “Отменить”. Одна создаст класс, другая отменит это действие. </vt:lpstr>
      <vt:lpstr>Если в списке классов нажать на название класса, то откроется выбор всех предметов из их расписания. После нажатия на “Выбрать” под нужным предметом, вас перебросит на страницу с таблицей посещаемости и оценок и полями для добавления домашнего задания. Выше таблицы есть кнопка “Скачать отчет в Excel”, после нажатия на нее скачается таблица с информацией об этом классе, по выбранному предмету. В таблице есть три колонки  В таблице на сайте с оценками и посещаемостью можно добавлять, менять и удалять отметки учеников и изменять состояние посещаемости. если нажать на кнопку “Добавить дату” появится окно с выбором даты, которое создаст новую колонку с этой датой в таблице. Ниже таблицы - поле для добавления домашнего задания и выбором даты его сдачи. После нажатия на кнопку “Добавить ДЗ”, оно появится у учеников. Также ниже можно видеть все домашние задания, что были заданы ранее.  </vt:lpstr>
      <vt:lpstr>При нажатии на “Ваш класс” в меню или при переходе на /teacher/my_class вы увидите информацию о вашем классе: Таблицу со всей информацией об учениках и таблицу с расписанием уроков у вашего класса. Выше таблиц находится кнопка “скачать полный отчет по классу в Excel”. после нажатия на нее, скачается Excel таблица с четырмя листами: “Расписание”, “Оценки”, “Посещаемость”, “Ученики”. На листе ”Расписание” будет расписание вашего класса. На листе “Оценки” Будут оценки ваших учеников, в столбцах оценки по определенным предметам. На листе “Посещаемость” таблица с посещаемостью. На листе “Ученики” информация об учениках. </vt:lpstr>
      <vt:lpstr>При нажатии на “Ваше расписание” Будут таблицы с вашим расписанием по дням недели. Выше таблиц - кнопка “Скачать расписание в формате Excel”. При нажатии на нее скачивается таблица с вашим расписанием. </vt:lpstr>
      <vt:lpstr>Учитель-предметник похож на завуча, только не имеет доступа ко всем классам (только те, что ведет по расписанию). На странице выбора предмета для класса, так же не все предметы (только те, что учитель может вести). </vt:lpstr>
      <vt:lpstr>Администраторы:   После перехода на страницу /admin/ или нажатии на скрытую кнопку, вы увидите: «Вы в админ панели. Здесь вы - Бог (этого сайта).» </vt:lpstr>
      <vt:lpstr>При нажатии на «Ученики» вы увидите плиточки с учениками (их фото, фамилия имя и класс). Последняя плиточка для добавления ученика. После нажатия на любого ученика появляется его профиль где можно изменить все что нужно, либо удалить ученика. А при нажатии на добавления ученика так же появится форма для создания. Выше плиточек находится строка поиска, где можно найти любого ученика. Можно так же скачать учеников в формате excel. </vt:lpstr>
      <vt:lpstr>После нажатия на «Расписание» появится список со всем расписанием всех классов. Есть кнопки редактировать, удалить, для редактирования и удаления записей расписания. Выше списка есть разные строки для фильтрации расписания (По ФИ учителя, классу, предмету, времени проведения, дню недели). Снизу есть кнопки для добавления записей расписания и скачивания Excel файла с ним.   !!!ПРИ СКАЧИВАНИИ EXCEL ФАЙЛОВ СКАЧИВАЮТСЯ, ОНИ ТАК ЖЕ С ФИЛЬТРАМИ!!!! </vt:lpstr>
      <vt:lpstr>При нажатии на «Предметы» появляется список со всеми предметами с возможностью добавления предметов, изменением, удалением и скачиванием с Excel. </vt:lpstr>
      <vt:lpstr>Тоже самое, что и с учениками с учителями. Так же плиточки, добавление, изменение, удаление, поиск. </vt:lpstr>
      <vt:lpstr>КОНЕЦ!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alex1223_1@outlook.com</dc:creator>
  <cp:lastModifiedBy>alex1223_1@outlook.com</cp:lastModifiedBy>
  <cp:revision>1</cp:revision>
  <dcterms:created xsi:type="dcterms:W3CDTF">2025-05-12T02:24:41Z</dcterms:created>
  <dcterms:modified xsi:type="dcterms:W3CDTF">2025-05-12T03:23:38Z</dcterms:modified>
</cp:coreProperties>
</file>